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350"/>
        </a:solidFill>
      </p:bgPr>
    </p:bg>
    <p:spTree>
      <p:nvGrpSpPr>
        <p:cNvPr id="1" name=""/>
        <p:cNvGrpSpPr/>
        <p:nvPr/>
      </p:nvGrpSpPr>
      <p:grpSpPr>
        <a:xfrm>
          <a:off x="0" y="0"/>
          <a:ext cx="0" cy="0"/>
          <a:chOff x="0" y="0"/>
          <a:chExt cx="0" cy="0"/>
        </a:xfrm>
      </p:grpSpPr>
      <p:pic>
        <p:nvPicPr>
          <p:cNvPr id="2" name="Image 0" descr="/projects/guiding-coalition-slides/dist/assets/zalo-image.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6053328"/>
            <a:ext cx="12191695" cy="804672"/>
          </a:xfrm>
          <a:prstGeom prst="rect">
            <a:avLst/>
          </a:prstGeom>
          <a:solidFill>
            <a:srgbClr val="1C2350">
              <a:alpha val="92000"/>
            </a:srgbClr>
          </a:solidFill>
          <a:ln w="12700">
            <a:solidFill>
              <a:srgbClr val="1C2350"/>
            </a:solidFill>
            <a:prstDash val="solid"/>
          </a:ln>
        </p:spPr>
      </p:sp>
      <p:sp>
        <p:nvSpPr>
          <p:cNvPr id="4" name="Text 1"/>
          <p:cNvSpPr/>
          <p:nvPr/>
        </p:nvSpPr>
        <p:spPr>
          <a:xfrm>
            <a:off x="548640" y="6053328"/>
            <a:ext cx="11094415" cy="804672"/>
          </a:xfrm>
          <a:prstGeom prst="rect">
            <a:avLst/>
          </a:prstGeom>
          <a:noFill/>
          <a:ln/>
        </p:spPr>
        <p:txBody>
          <a:bodyPr wrap="square" rtlCol="0" anchor="ctr"/>
          <a:lstStyle/>
          <a:p>
            <a:pPr algn="ctr" indent="0" marL="0">
              <a:buNone/>
            </a:pPr>
            <a:r>
              <a:rPr lang="en-US" sz="1600" b="1" dirty="0">
                <a:solidFill>
                  <a:srgbClr val="ECE5C2"/>
                </a:solidFill>
                <a:latin typeface="Georgia" pitchFamily="34" charset="0"/>
                <a:ea typeface="Georgia" pitchFamily="34" charset="-122"/>
                <a:cs typeface="Georgia" pitchFamily="34" charset="-120"/>
              </a:rPr>
              <a:t>Xây dựng đội dẫn đường</a:t>
            </a:r>
            <a:pPr algn="ctr" indent="0" marL="0">
              <a:buNone/>
            </a:pPr>
            <a:r>
              <a:rPr lang="en-US" sz="1600" dirty="0">
                <a:solidFill>
                  <a:srgbClr val="F4F1E6"/>
                </a:solidFill>
                <a:latin typeface="Georgia" pitchFamily="34" charset="0"/>
                <a:ea typeface="Georgia" pitchFamily="34" charset="-122"/>
                <a:cs typeface="Georgia" pitchFamily="34" charset="-120"/>
              </a:rPr>
              <a:t>  —  Bước 2 trong 8 bước lãnh đạo sự thay đổi · John Kotter</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3EA"/>
        </a:solidFill>
      </p:bgPr>
    </p:bg>
    <p:spTree>
      <p:nvGrpSpPr>
        <p:cNvPr id="1" name=""/>
        <p:cNvGrpSpPr/>
        <p:nvPr/>
      </p:nvGrpSpPr>
      <p:grpSpPr>
        <a:xfrm>
          <a:off x="0" y="0"/>
          <a:ext cx="0" cy="0"/>
          <a:chOff x="0" y="0"/>
          <a:chExt cx="0" cy="0"/>
        </a:xfrm>
      </p:grpSpPr>
      <p:sp>
        <p:nvSpPr>
          <p:cNvPr id="2" name="Shape 0"/>
          <p:cNvSpPr/>
          <p:nvPr/>
        </p:nvSpPr>
        <p:spPr>
          <a:xfrm>
            <a:off x="0" y="0"/>
            <a:ext cx="4063898" cy="54864"/>
          </a:xfrm>
          <a:prstGeom prst="rect">
            <a:avLst/>
          </a:prstGeom>
          <a:solidFill>
            <a:srgbClr val="A8903C"/>
          </a:solidFill>
          <a:ln w="12700">
            <a:solidFill>
              <a:srgbClr val="A8903C"/>
            </a:solidFill>
            <a:prstDash val="solid"/>
          </a:ln>
        </p:spPr>
      </p:sp>
      <p:sp>
        <p:nvSpPr>
          <p:cNvPr id="3" name="Shape 1"/>
          <p:cNvSpPr/>
          <p:nvPr/>
        </p:nvSpPr>
        <p:spPr>
          <a:xfrm>
            <a:off x="4063898" y="0"/>
            <a:ext cx="4063898" cy="54864"/>
          </a:xfrm>
          <a:prstGeom prst="rect">
            <a:avLst/>
          </a:prstGeom>
          <a:solidFill>
            <a:srgbClr val="ECE5C2"/>
          </a:solidFill>
          <a:ln w="12700">
            <a:solidFill>
              <a:srgbClr val="ECE5C2"/>
            </a:solidFill>
            <a:prstDash val="solid"/>
          </a:ln>
        </p:spPr>
      </p:sp>
      <p:sp>
        <p:nvSpPr>
          <p:cNvPr id="4" name="Shape 2"/>
          <p:cNvSpPr/>
          <p:nvPr/>
        </p:nvSpPr>
        <p:spPr>
          <a:xfrm>
            <a:off x="8127797" y="0"/>
            <a:ext cx="4063898" cy="54864"/>
          </a:xfrm>
          <a:prstGeom prst="rect">
            <a:avLst/>
          </a:prstGeom>
          <a:solidFill>
            <a:srgbClr val="1C2350"/>
          </a:solidFill>
          <a:ln w="12700">
            <a:solidFill>
              <a:srgbClr val="1C2350"/>
            </a:solidFill>
            <a:prstDash val="solid"/>
          </a:ln>
        </p:spPr>
      </p:sp>
      <p:sp>
        <p:nvSpPr>
          <p:cNvPr id="5" name="Text 3"/>
          <p:cNvSpPr/>
          <p:nvPr/>
        </p:nvSpPr>
        <p:spPr>
          <a:xfrm>
            <a:off x="548640" y="292608"/>
            <a:ext cx="8229600" cy="274320"/>
          </a:xfrm>
          <a:prstGeom prst="rect">
            <a:avLst/>
          </a:prstGeom>
          <a:noFill/>
          <a:ln/>
        </p:spPr>
        <p:txBody>
          <a:bodyPr wrap="square" rtlCol="0" anchor="ctr"/>
          <a:lstStyle/>
          <a:p>
            <a:pPr algn="l" indent="0" marL="0">
              <a:buNone/>
            </a:pPr>
            <a:r>
              <a:rPr lang="en-US" sz="1100" b="1" spc="200" kern="0" dirty="0">
                <a:solidFill>
                  <a:srgbClr val="6A6538"/>
                </a:solidFill>
                <a:latin typeface="Segoe UI" pitchFamily="34" charset="0"/>
                <a:ea typeface="Segoe UI" pitchFamily="34" charset="-122"/>
                <a:cs typeface="Segoe UI" pitchFamily="34" charset="-120"/>
              </a:rPr>
              <a:t>BƯỚC 2 · VAI TRÒ</a:t>
            </a:r>
            <a:endParaRPr lang="en-US" sz="1100" dirty="0"/>
          </a:p>
        </p:txBody>
      </p:sp>
      <p:sp>
        <p:nvSpPr>
          <p:cNvPr id="6" name="Text 4"/>
          <p:cNvSpPr/>
          <p:nvPr/>
        </p:nvSpPr>
        <p:spPr>
          <a:xfrm>
            <a:off x="10607040" y="292608"/>
            <a:ext cx="1033272" cy="274320"/>
          </a:xfrm>
          <a:prstGeom prst="rect">
            <a:avLst/>
          </a:prstGeom>
          <a:noFill/>
          <a:ln/>
        </p:spPr>
        <p:txBody>
          <a:bodyPr wrap="square" rtlCol="0" anchor="ctr"/>
          <a:lstStyle/>
          <a:p>
            <a:pPr algn="r" indent="0" marL="0">
              <a:buNone/>
            </a:pPr>
            <a:r>
              <a:rPr lang="en-US" sz="1100" b="1" spc="100" kern="0" dirty="0">
                <a:solidFill>
                  <a:srgbClr val="5A6280"/>
                </a:solidFill>
                <a:latin typeface="Segoe UI" pitchFamily="34" charset="0"/>
                <a:ea typeface="Segoe UI" pitchFamily="34" charset="-122"/>
                <a:cs typeface="Segoe UI" pitchFamily="34" charset="-120"/>
              </a:rPr>
              <a:t>02 — 07</a:t>
            </a:r>
            <a:endParaRPr lang="en-US" sz="1100" dirty="0"/>
          </a:p>
        </p:txBody>
      </p:sp>
      <p:sp>
        <p:nvSpPr>
          <p:cNvPr id="7" name="Text 5"/>
          <p:cNvSpPr/>
          <p:nvPr/>
        </p:nvSpPr>
        <p:spPr>
          <a:xfrm>
            <a:off x="548640" y="621792"/>
            <a:ext cx="11094415" cy="914400"/>
          </a:xfrm>
          <a:prstGeom prst="rect">
            <a:avLst/>
          </a:prstGeom>
          <a:noFill/>
          <a:ln/>
        </p:spPr>
        <p:txBody>
          <a:bodyPr wrap="square" rtlCol="0" anchor="t"/>
          <a:lstStyle/>
          <a:p>
            <a:pPr algn="l" indent="0" marL="0">
              <a:buNone/>
            </a:pPr>
            <a:r>
              <a:rPr lang="en-US" sz="3600" b="1" dirty="0">
                <a:solidFill>
                  <a:srgbClr val="1C2350"/>
                </a:solidFill>
                <a:latin typeface="Georgia" pitchFamily="34" charset="0"/>
                <a:ea typeface="Georgia" pitchFamily="34" charset="-122"/>
                <a:cs typeface="Georgia" pitchFamily="34" charset="-120"/>
              </a:rPr>
              <a:t>Vai trò của </a:t>
            </a:r>
            <a:pPr algn="l" indent="0" marL="0">
              <a:buNone/>
            </a:pPr>
            <a:r>
              <a:rPr lang="en-US" sz="3600" b="1" dirty="0">
                <a:solidFill>
                  <a:srgbClr val="6A6538"/>
                </a:solidFill>
                <a:latin typeface="Georgia" pitchFamily="34" charset="0"/>
                <a:ea typeface="Georgia" pitchFamily="34" charset="-122"/>
                <a:cs typeface="Georgia" pitchFamily="34" charset="-120"/>
              </a:rPr>
              <a:t>Đội dẫn đường</a:t>
            </a:r>
            <a:endParaRPr lang="en-US" sz="3600" dirty="0"/>
          </a:p>
        </p:txBody>
      </p:sp>
      <p:sp>
        <p:nvSpPr>
          <p:cNvPr id="8" name="Shape 6"/>
          <p:cNvSpPr/>
          <p:nvPr/>
        </p:nvSpPr>
        <p:spPr>
          <a:xfrm>
            <a:off x="566928" y="1591056"/>
            <a:ext cx="822960" cy="45720"/>
          </a:xfrm>
          <a:prstGeom prst="rect">
            <a:avLst/>
          </a:prstGeom>
          <a:solidFill>
            <a:srgbClr val="A8903C"/>
          </a:solidFill>
          <a:ln w="12700">
            <a:solidFill>
              <a:srgbClr val="A8903C"/>
            </a:solidFill>
            <a:prstDash val="solid"/>
          </a:ln>
        </p:spPr>
      </p:sp>
      <p:sp>
        <p:nvSpPr>
          <p:cNvPr id="9" name="Text 7"/>
          <p:cNvSpPr/>
          <p:nvPr/>
        </p:nvSpPr>
        <p:spPr>
          <a:xfrm>
            <a:off x="548640" y="1828800"/>
            <a:ext cx="11094415" cy="1097280"/>
          </a:xfrm>
          <a:prstGeom prst="rect">
            <a:avLst/>
          </a:prstGeom>
          <a:noFill/>
          <a:ln/>
        </p:spPr>
        <p:txBody>
          <a:bodyPr wrap="square" rtlCol="0" anchor="t"/>
          <a:lstStyle/>
          <a:p>
            <a:pPr algn="l" indent="0" marL="0">
              <a:lnSpc>
                <a:spcPts val="2800"/>
              </a:lnSpc>
              <a:buNone/>
            </a:pPr>
            <a:r>
              <a:rPr lang="en-US" sz="1900" b="1" dirty="0">
                <a:solidFill>
                  <a:srgbClr val="6A6538"/>
                </a:solidFill>
                <a:latin typeface="Georgia" pitchFamily="34" charset="0"/>
                <a:ea typeface="Georgia" pitchFamily="34" charset="-122"/>
                <a:cs typeface="Georgia" pitchFamily="34" charset="-120"/>
              </a:rPr>
              <a:t>Đội ngũ dẫn đường</a:t>
            </a:r>
            <a:pPr algn="l" indent="0" marL="0">
              <a:lnSpc>
                <a:spcPts val="2800"/>
              </a:lnSpc>
              <a:buNone/>
            </a:pPr>
            <a:r>
              <a:rPr lang="en-US" sz="1900" dirty="0">
                <a:solidFill>
                  <a:srgbClr val="1C2350"/>
                </a:solidFill>
                <a:latin typeface="Georgia" pitchFamily="34" charset="0"/>
                <a:ea typeface="Georgia" pitchFamily="34" charset="-122"/>
                <a:cs typeface="Georgia" pitchFamily="34" charset="-120"/>
              </a:rPr>
              <a:t> là tập hợp của những thành viên có hiệu quả, được lựa chọn dựa trên tinh thần tự nguyện, mong muốn tham gia và đến từ nhiều cấp bậc, phòng ban trong một tổ chức.</a:t>
            </a:r>
            <a:endParaRPr lang="en-US" sz="1900" dirty="0"/>
          </a:p>
        </p:txBody>
      </p:sp>
      <p:sp>
        <p:nvSpPr>
          <p:cNvPr id="10" name="Shape 8"/>
          <p:cNvSpPr/>
          <p:nvPr/>
        </p:nvSpPr>
        <p:spPr>
          <a:xfrm>
            <a:off x="548640" y="3127248"/>
            <a:ext cx="11094415" cy="859536"/>
          </a:xfrm>
          <a:prstGeom prst="roundRect">
            <a:avLst>
              <a:gd name="adj" fmla="val 12766"/>
            </a:avLst>
          </a:prstGeom>
          <a:solidFill>
            <a:srgbClr val="FFFFFF"/>
          </a:solidFill>
          <a:ln w="12700">
            <a:solidFill>
              <a:srgbClr val="DEDAD0"/>
            </a:solidFill>
            <a:prstDash val="solid"/>
          </a:ln>
        </p:spPr>
      </p:sp>
      <p:sp>
        <p:nvSpPr>
          <p:cNvPr id="11" name="Shape 9"/>
          <p:cNvSpPr/>
          <p:nvPr/>
        </p:nvSpPr>
        <p:spPr>
          <a:xfrm>
            <a:off x="548640" y="3127248"/>
            <a:ext cx="54864" cy="859536"/>
          </a:xfrm>
          <a:prstGeom prst="rect">
            <a:avLst/>
          </a:prstGeom>
          <a:solidFill>
            <a:srgbClr val="A8903C"/>
          </a:solidFill>
          <a:ln w="12700">
            <a:solidFill>
              <a:srgbClr val="A8903C"/>
            </a:solidFill>
            <a:prstDash val="solid"/>
          </a:ln>
        </p:spPr>
      </p:sp>
      <p:sp>
        <p:nvSpPr>
          <p:cNvPr id="12" name="Shape 10"/>
          <p:cNvSpPr/>
          <p:nvPr/>
        </p:nvSpPr>
        <p:spPr>
          <a:xfrm>
            <a:off x="822960" y="3383280"/>
            <a:ext cx="365760" cy="365760"/>
          </a:xfrm>
          <a:prstGeom prst="ellipse">
            <a:avLst/>
          </a:prstGeom>
          <a:solidFill>
            <a:srgbClr val="ECE5C2"/>
          </a:solidFill>
          <a:ln w="12700">
            <a:solidFill>
              <a:srgbClr val="ECE5C2"/>
            </a:solidFill>
            <a:prstDash val="solid"/>
          </a:ln>
        </p:spPr>
      </p:sp>
      <p:sp>
        <p:nvSpPr>
          <p:cNvPr id="13" name="Text 11"/>
          <p:cNvSpPr/>
          <p:nvPr/>
        </p:nvSpPr>
        <p:spPr>
          <a:xfrm>
            <a:off x="822960" y="3383280"/>
            <a:ext cx="365760" cy="365760"/>
          </a:xfrm>
          <a:prstGeom prst="rect">
            <a:avLst/>
          </a:prstGeom>
          <a:noFill/>
          <a:ln/>
        </p:spPr>
        <p:txBody>
          <a:bodyPr wrap="square" rtlCol="0" anchor="ctr"/>
          <a:lstStyle/>
          <a:p>
            <a:pPr algn="ctr" indent="0" marL="0">
              <a:buNone/>
            </a:pPr>
            <a:r>
              <a:rPr lang="en-US" sz="1300" b="1" dirty="0">
                <a:solidFill>
                  <a:srgbClr val="6A6538"/>
                </a:solidFill>
                <a:latin typeface="Georgia" pitchFamily="34" charset="0"/>
                <a:ea typeface="Georgia" pitchFamily="34" charset="-122"/>
                <a:cs typeface="Georgia" pitchFamily="34" charset="-120"/>
              </a:rPr>
              <a:t>1</a:t>
            </a:r>
            <a:endParaRPr lang="en-US" sz="1300" dirty="0"/>
          </a:p>
        </p:txBody>
      </p:sp>
      <p:sp>
        <p:nvSpPr>
          <p:cNvPr id="14" name="Text 12"/>
          <p:cNvSpPr/>
          <p:nvPr/>
        </p:nvSpPr>
        <p:spPr>
          <a:xfrm>
            <a:off x="1417320" y="3127248"/>
            <a:ext cx="10042855" cy="859536"/>
          </a:xfrm>
          <a:prstGeom prst="rect">
            <a:avLst/>
          </a:prstGeom>
          <a:noFill/>
          <a:ln/>
        </p:spPr>
        <p:txBody>
          <a:bodyPr wrap="square" rtlCol="0" anchor="ctr"/>
          <a:lstStyle/>
          <a:p>
            <a:pPr algn="l" indent="0" marL="0">
              <a:buNone/>
            </a:pPr>
            <a:r>
              <a:rPr lang="en-US" sz="1400" b="1" dirty="0">
                <a:solidFill>
                  <a:srgbClr val="1C2350"/>
                </a:solidFill>
                <a:latin typeface="Segoe UI" pitchFamily="34" charset="0"/>
                <a:ea typeface="Segoe UI" pitchFamily="34" charset="-122"/>
                <a:cs typeface="Segoe UI" pitchFamily="34" charset="-120"/>
              </a:rPr>
              <a:t>Xuất phát từ sự tự nguyện  —  </a:t>
            </a:r>
            <a:pPr algn="l" indent="0" marL="0">
              <a:buNone/>
            </a:pPr>
            <a:r>
              <a:rPr lang="en-US" sz="1400" dirty="0">
                <a:solidFill>
                  <a:srgbClr val="3A4160"/>
                </a:solidFill>
                <a:latin typeface="Segoe UI" pitchFamily="34" charset="0"/>
                <a:ea typeface="Segoe UI" pitchFamily="34" charset="-122"/>
                <a:cs typeface="Segoe UI" pitchFamily="34" charset="-120"/>
              </a:rPr>
              <a:t>được lựa chọn dựa trên tinh thần tự nguyện và mong muốn tham gia.</a:t>
            </a:r>
            <a:endParaRPr lang="en-US" sz="1400" dirty="0"/>
          </a:p>
        </p:txBody>
      </p:sp>
      <p:sp>
        <p:nvSpPr>
          <p:cNvPr id="15" name="Shape 13"/>
          <p:cNvSpPr/>
          <p:nvPr/>
        </p:nvSpPr>
        <p:spPr>
          <a:xfrm>
            <a:off x="548640" y="4133088"/>
            <a:ext cx="11094415" cy="859536"/>
          </a:xfrm>
          <a:prstGeom prst="roundRect">
            <a:avLst>
              <a:gd name="adj" fmla="val 12766"/>
            </a:avLst>
          </a:prstGeom>
          <a:solidFill>
            <a:srgbClr val="FFFFFF"/>
          </a:solidFill>
          <a:ln w="12700">
            <a:solidFill>
              <a:srgbClr val="DEDAD0"/>
            </a:solidFill>
            <a:prstDash val="solid"/>
          </a:ln>
        </p:spPr>
      </p:sp>
      <p:sp>
        <p:nvSpPr>
          <p:cNvPr id="16" name="Shape 14"/>
          <p:cNvSpPr/>
          <p:nvPr/>
        </p:nvSpPr>
        <p:spPr>
          <a:xfrm>
            <a:off x="548640" y="4133088"/>
            <a:ext cx="54864" cy="859536"/>
          </a:xfrm>
          <a:prstGeom prst="rect">
            <a:avLst/>
          </a:prstGeom>
          <a:solidFill>
            <a:srgbClr val="A8903C"/>
          </a:solidFill>
          <a:ln w="12700">
            <a:solidFill>
              <a:srgbClr val="A8903C"/>
            </a:solidFill>
            <a:prstDash val="solid"/>
          </a:ln>
        </p:spPr>
      </p:sp>
      <p:sp>
        <p:nvSpPr>
          <p:cNvPr id="17" name="Shape 15"/>
          <p:cNvSpPr/>
          <p:nvPr/>
        </p:nvSpPr>
        <p:spPr>
          <a:xfrm>
            <a:off x="822960" y="4389120"/>
            <a:ext cx="365760" cy="365760"/>
          </a:xfrm>
          <a:prstGeom prst="ellipse">
            <a:avLst/>
          </a:prstGeom>
          <a:solidFill>
            <a:srgbClr val="ECE5C2"/>
          </a:solidFill>
          <a:ln w="12700">
            <a:solidFill>
              <a:srgbClr val="ECE5C2"/>
            </a:solidFill>
            <a:prstDash val="solid"/>
          </a:ln>
        </p:spPr>
      </p:sp>
      <p:sp>
        <p:nvSpPr>
          <p:cNvPr id="18" name="Text 16"/>
          <p:cNvSpPr/>
          <p:nvPr/>
        </p:nvSpPr>
        <p:spPr>
          <a:xfrm>
            <a:off x="822960" y="4389120"/>
            <a:ext cx="365760" cy="365760"/>
          </a:xfrm>
          <a:prstGeom prst="rect">
            <a:avLst/>
          </a:prstGeom>
          <a:noFill/>
          <a:ln/>
        </p:spPr>
        <p:txBody>
          <a:bodyPr wrap="square" rtlCol="0" anchor="ctr"/>
          <a:lstStyle/>
          <a:p>
            <a:pPr algn="ctr" indent="0" marL="0">
              <a:buNone/>
            </a:pPr>
            <a:r>
              <a:rPr lang="en-US" sz="1300" b="1" dirty="0">
                <a:solidFill>
                  <a:srgbClr val="6A6538"/>
                </a:solidFill>
                <a:latin typeface="Georgia" pitchFamily="34" charset="0"/>
                <a:ea typeface="Georgia" pitchFamily="34" charset="-122"/>
                <a:cs typeface="Georgia" pitchFamily="34" charset="-120"/>
              </a:rPr>
              <a:t>2</a:t>
            </a:r>
            <a:endParaRPr lang="en-US" sz="1300" dirty="0"/>
          </a:p>
        </p:txBody>
      </p:sp>
      <p:sp>
        <p:nvSpPr>
          <p:cNvPr id="19" name="Text 17"/>
          <p:cNvSpPr/>
          <p:nvPr/>
        </p:nvSpPr>
        <p:spPr>
          <a:xfrm>
            <a:off x="1417320" y="4133088"/>
            <a:ext cx="10042855" cy="859536"/>
          </a:xfrm>
          <a:prstGeom prst="rect">
            <a:avLst/>
          </a:prstGeom>
          <a:noFill/>
          <a:ln/>
        </p:spPr>
        <p:txBody>
          <a:bodyPr wrap="square" rtlCol="0" anchor="ctr"/>
          <a:lstStyle/>
          <a:p>
            <a:pPr algn="l" indent="0" marL="0">
              <a:buNone/>
            </a:pPr>
            <a:r>
              <a:rPr lang="en-US" sz="1400" b="1" dirty="0">
                <a:solidFill>
                  <a:srgbClr val="1C2350"/>
                </a:solidFill>
                <a:latin typeface="Segoe UI" pitchFamily="34" charset="0"/>
                <a:ea typeface="Segoe UI" pitchFamily="34" charset="-122"/>
                <a:cs typeface="Segoe UI" pitchFamily="34" charset="-120"/>
              </a:rPr>
              <a:t>Đa dạng về nguồn gốc  —  </a:t>
            </a:r>
            <a:pPr algn="l" indent="0" marL="0">
              <a:buNone/>
            </a:pPr>
            <a:r>
              <a:rPr lang="en-US" sz="1400" dirty="0">
                <a:solidFill>
                  <a:srgbClr val="3A4160"/>
                </a:solidFill>
                <a:latin typeface="Segoe UI" pitchFamily="34" charset="0"/>
                <a:ea typeface="Segoe UI" pitchFamily="34" charset="-122"/>
                <a:cs typeface="Segoe UI" pitchFamily="34" charset="-120"/>
              </a:rPr>
              <a:t>đến từ nhiều cấp bậc, phòng ban khác nhau trong một tổ chức.</a:t>
            </a:r>
            <a:endParaRPr lang="en-US" sz="1400" dirty="0"/>
          </a:p>
        </p:txBody>
      </p:sp>
      <p:sp>
        <p:nvSpPr>
          <p:cNvPr id="20" name="Shape 18"/>
          <p:cNvSpPr/>
          <p:nvPr/>
        </p:nvSpPr>
        <p:spPr>
          <a:xfrm>
            <a:off x="548640" y="5138928"/>
            <a:ext cx="11094415" cy="859536"/>
          </a:xfrm>
          <a:prstGeom prst="roundRect">
            <a:avLst>
              <a:gd name="adj" fmla="val 12766"/>
            </a:avLst>
          </a:prstGeom>
          <a:solidFill>
            <a:srgbClr val="FFFFFF"/>
          </a:solidFill>
          <a:ln w="12700">
            <a:solidFill>
              <a:srgbClr val="DEDAD0"/>
            </a:solidFill>
            <a:prstDash val="solid"/>
          </a:ln>
        </p:spPr>
      </p:sp>
      <p:sp>
        <p:nvSpPr>
          <p:cNvPr id="21" name="Shape 19"/>
          <p:cNvSpPr/>
          <p:nvPr/>
        </p:nvSpPr>
        <p:spPr>
          <a:xfrm>
            <a:off x="548640" y="5138928"/>
            <a:ext cx="54864" cy="859536"/>
          </a:xfrm>
          <a:prstGeom prst="rect">
            <a:avLst/>
          </a:prstGeom>
          <a:solidFill>
            <a:srgbClr val="A8903C"/>
          </a:solidFill>
          <a:ln w="12700">
            <a:solidFill>
              <a:srgbClr val="A8903C"/>
            </a:solidFill>
            <a:prstDash val="solid"/>
          </a:ln>
        </p:spPr>
      </p:sp>
      <p:sp>
        <p:nvSpPr>
          <p:cNvPr id="22" name="Shape 20"/>
          <p:cNvSpPr/>
          <p:nvPr/>
        </p:nvSpPr>
        <p:spPr>
          <a:xfrm>
            <a:off x="822960" y="5394960"/>
            <a:ext cx="365760" cy="365760"/>
          </a:xfrm>
          <a:prstGeom prst="ellipse">
            <a:avLst/>
          </a:prstGeom>
          <a:solidFill>
            <a:srgbClr val="ECE5C2"/>
          </a:solidFill>
          <a:ln w="12700">
            <a:solidFill>
              <a:srgbClr val="ECE5C2"/>
            </a:solidFill>
            <a:prstDash val="solid"/>
          </a:ln>
        </p:spPr>
      </p:sp>
      <p:sp>
        <p:nvSpPr>
          <p:cNvPr id="23" name="Text 21"/>
          <p:cNvSpPr/>
          <p:nvPr/>
        </p:nvSpPr>
        <p:spPr>
          <a:xfrm>
            <a:off x="822960" y="5394960"/>
            <a:ext cx="365760" cy="365760"/>
          </a:xfrm>
          <a:prstGeom prst="rect">
            <a:avLst/>
          </a:prstGeom>
          <a:noFill/>
          <a:ln/>
        </p:spPr>
        <p:txBody>
          <a:bodyPr wrap="square" rtlCol="0" anchor="ctr"/>
          <a:lstStyle/>
          <a:p>
            <a:pPr algn="ctr" indent="0" marL="0">
              <a:buNone/>
            </a:pPr>
            <a:r>
              <a:rPr lang="en-US" sz="1300" b="1" dirty="0">
                <a:solidFill>
                  <a:srgbClr val="6A6538"/>
                </a:solidFill>
                <a:latin typeface="Georgia" pitchFamily="34" charset="0"/>
                <a:ea typeface="Georgia" pitchFamily="34" charset="-122"/>
                <a:cs typeface="Georgia" pitchFamily="34" charset="-120"/>
              </a:rPr>
              <a:t>3</a:t>
            </a:r>
            <a:endParaRPr lang="en-US" sz="1300" dirty="0"/>
          </a:p>
        </p:txBody>
      </p:sp>
      <p:sp>
        <p:nvSpPr>
          <p:cNvPr id="24" name="Text 22"/>
          <p:cNvSpPr/>
          <p:nvPr/>
        </p:nvSpPr>
        <p:spPr>
          <a:xfrm>
            <a:off x="1417320" y="5138928"/>
            <a:ext cx="10042855" cy="859536"/>
          </a:xfrm>
          <a:prstGeom prst="rect">
            <a:avLst/>
          </a:prstGeom>
          <a:noFill/>
          <a:ln/>
        </p:spPr>
        <p:txBody>
          <a:bodyPr wrap="square" rtlCol="0" anchor="ctr"/>
          <a:lstStyle/>
          <a:p>
            <a:pPr algn="l" indent="0" marL="0">
              <a:buNone/>
            </a:pPr>
            <a:r>
              <a:rPr lang="en-US" sz="1400" b="1" dirty="0">
                <a:solidFill>
                  <a:srgbClr val="1C2350"/>
                </a:solidFill>
                <a:latin typeface="Segoe UI" pitchFamily="34" charset="0"/>
                <a:ea typeface="Segoe UI" pitchFamily="34" charset="-122"/>
                <a:cs typeface="Segoe UI" pitchFamily="34" charset="-120"/>
              </a:rPr>
              <a:t>Sứ mệnh dẫn dắt  —  </a:t>
            </a:r>
            <a:pPr algn="l" indent="0" marL="0">
              <a:buNone/>
            </a:pPr>
            <a:r>
              <a:rPr lang="en-US" sz="1400" dirty="0">
                <a:solidFill>
                  <a:srgbClr val="3A4160"/>
                </a:solidFill>
                <a:latin typeface="Segoe UI" pitchFamily="34" charset="0"/>
                <a:ea typeface="Segoe UI" pitchFamily="34" charset="-122"/>
                <a:cs typeface="Segoe UI" pitchFamily="34" charset="-120"/>
              </a:rPr>
              <a:t>hướng dẫn, điều phối và truyền đạt các hoạt động dẫn dắt sự thay đổi.</a:t>
            </a:r>
            <a:endParaRPr lang="en-US" sz="1400" dirty="0"/>
          </a:p>
        </p:txBody>
      </p:sp>
      <p:sp>
        <p:nvSpPr>
          <p:cNvPr id="25" name="Shape 23"/>
          <p:cNvSpPr/>
          <p:nvPr/>
        </p:nvSpPr>
        <p:spPr>
          <a:xfrm>
            <a:off x="548640" y="6473952"/>
            <a:ext cx="82296" cy="82296"/>
          </a:xfrm>
          <a:prstGeom prst="ellipse">
            <a:avLst/>
          </a:prstGeom>
          <a:solidFill>
            <a:srgbClr val="A8903C"/>
          </a:solidFill>
          <a:ln w="12700">
            <a:solidFill>
              <a:srgbClr val="A8903C"/>
            </a:solidFill>
            <a:prstDash val="solid"/>
          </a:ln>
        </p:spPr>
      </p:sp>
      <p:sp>
        <p:nvSpPr>
          <p:cNvPr id="26" name="Text 24"/>
          <p:cNvSpPr/>
          <p:nvPr/>
        </p:nvSpPr>
        <p:spPr>
          <a:xfrm>
            <a:off x="731520" y="6382512"/>
            <a:ext cx="5943600" cy="274320"/>
          </a:xfrm>
          <a:prstGeom prst="rect">
            <a:avLst/>
          </a:prstGeom>
          <a:noFill/>
          <a:ln/>
        </p:spPr>
        <p:txBody>
          <a:bodyPr wrap="square" rtlCol="0" anchor="ctr"/>
          <a:lstStyle/>
          <a:p>
            <a:pPr algn="l" indent="0" marL="0">
              <a:buNone/>
            </a:pPr>
            <a:r>
              <a:rPr lang="en-US" sz="1050" dirty="0">
                <a:solidFill>
                  <a:srgbClr val="5A6280"/>
                </a:solidFill>
                <a:latin typeface="Segoe UI" pitchFamily="34" charset="0"/>
                <a:ea typeface="Segoe UI" pitchFamily="34" charset="-122"/>
                <a:cs typeface="Segoe UI" pitchFamily="34" charset="-120"/>
              </a:rPr>
              <a:t>Vai trò của đội dẫn đường</a:t>
            </a:r>
            <a:endParaRPr lang="en-US" sz="1050" dirty="0"/>
          </a:p>
        </p:txBody>
      </p:sp>
      <p:sp>
        <p:nvSpPr>
          <p:cNvPr id="27" name="Text 25"/>
          <p:cNvSpPr/>
          <p:nvPr/>
        </p:nvSpPr>
        <p:spPr>
          <a:xfrm>
            <a:off x="6217920" y="6382512"/>
            <a:ext cx="5422392" cy="274320"/>
          </a:xfrm>
          <a:prstGeom prst="rect">
            <a:avLst/>
          </a:prstGeom>
          <a:noFill/>
          <a:ln/>
        </p:spPr>
        <p:txBody>
          <a:bodyPr wrap="square" rtlCol="0" anchor="ctr"/>
          <a:lstStyle/>
          <a:p>
            <a:pPr algn="r" indent="0" marL="0">
              <a:buNone/>
            </a:pPr>
            <a:r>
              <a:rPr lang="en-US" sz="1050" dirty="0">
                <a:solidFill>
                  <a:srgbClr val="5A6280"/>
                </a:solidFill>
                <a:latin typeface="Segoe UI" pitchFamily="34" charset="0"/>
                <a:ea typeface="Segoe UI" pitchFamily="34" charset="-122"/>
                <a:cs typeface="Segoe UI" pitchFamily="34" charset="-120"/>
              </a:rPr>
              <a:t>John Kotter · 8 bước lãnh đạo sự thay đổi</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3EA"/>
        </a:solidFill>
      </p:bgPr>
    </p:bg>
    <p:spTree>
      <p:nvGrpSpPr>
        <p:cNvPr id="1" name=""/>
        <p:cNvGrpSpPr/>
        <p:nvPr/>
      </p:nvGrpSpPr>
      <p:grpSpPr>
        <a:xfrm>
          <a:off x="0" y="0"/>
          <a:ext cx="0" cy="0"/>
          <a:chOff x="0" y="0"/>
          <a:chExt cx="0" cy="0"/>
        </a:xfrm>
      </p:grpSpPr>
      <p:sp>
        <p:nvSpPr>
          <p:cNvPr id="2" name="Shape 0"/>
          <p:cNvSpPr/>
          <p:nvPr/>
        </p:nvSpPr>
        <p:spPr>
          <a:xfrm>
            <a:off x="0" y="0"/>
            <a:ext cx="4063898" cy="54864"/>
          </a:xfrm>
          <a:prstGeom prst="rect">
            <a:avLst/>
          </a:prstGeom>
          <a:solidFill>
            <a:srgbClr val="A8903C"/>
          </a:solidFill>
          <a:ln w="12700">
            <a:solidFill>
              <a:srgbClr val="A8903C"/>
            </a:solidFill>
            <a:prstDash val="solid"/>
          </a:ln>
        </p:spPr>
      </p:sp>
      <p:sp>
        <p:nvSpPr>
          <p:cNvPr id="3" name="Shape 1"/>
          <p:cNvSpPr/>
          <p:nvPr/>
        </p:nvSpPr>
        <p:spPr>
          <a:xfrm>
            <a:off x="4063898" y="0"/>
            <a:ext cx="4063898" cy="54864"/>
          </a:xfrm>
          <a:prstGeom prst="rect">
            <a:avLst/>
          </a:prstGeom>
          <a:solidFill>
            <a:srgbClr val="ECE5C2"/>
          </a:solidFill>
          <a:ln w="12700">
            <a:solidFill>
              <a:srgbClr val="ECE5C2"/>
            </a:solidFill>
            <a:prstDash val="solid"/>
          </a:ln>
        </p:spPr>
      </p:sp>
      <p:sp>
        <p:nvSpPr>
          <p:cNvPr id="4" name="Shape 2"/>
          <p:cNvSpPr/>
          <p:nvPr/>
        </p:nvSpPr>
        <p:spPr>
          <a:xfrm>
            <a:off x="8127797" y="0"/>
            <a:ext cx="4063898" cy="54864"/>
          </a:xfrm>
          <a:prstGeom prst="rect">
            <a:avLst/>
          </a:prstGeom>
          <a:solidFill>
            <a:srgbClr val="1C2350"/>
          </a:solidFill>
          <a:ln w="12700">
            <a:solidFill>
              <a:srgbClr val="1C2350"/>
            </a:solidFill>
            <a:prstDash val="solid"/>
          </a:ln>
        </p:spPr>
      </p:sp>
      <p:sp>
        <p:nvSpPr>
          <p:cNvPr id="5" name="Text 3"/>
          <p:cNvSpPr/>
          <p:nvPr/>
        </p:nvSpPr>
        <p:spPr>
          <a:xfrm>
            <a:off x="548640" y="292608"/>
            <a:ext cx="8229600" cy="274320"/>
          </a:xfrm>
          <a:prstGeom prst="rect">
            <a:avLst/>
          </a:prstGeom>
          <a:noFill/>
          <a:ln/>
        </p:spPr>
        <p:txBody>
          <a:bodyPr wrap="square" rtlCol="0" anchor="ctr"/>
          <a:lstStyle/>
          <a:p>
            <a:pPr algn="l" indent="0" marL="0">
              <a:buNone/>
            </a:pPr>
            <a:r>
              <a:rPr lang="en-US" sz="1100" b="1" spc="200" kern="0" dirty="0">
                <a:solidFill>
                  <a:srgbClr val="6A6538"/>
                </a:solidFill>
                <a:latin typeface="Segoe UI" pitchFamily="34" charset="0"/>
                <a:ea typeface="Segoe UI" pitchFamily="34" charset="-122"/>
                <a:cs typeface="Segoe UI" pitchFamily="34" charset="-120"/>
              </a:rPr>
              <a:t>BƯỚC 2 · BẢN CHẤT</a:t>
            </a:r>
            <a:endParaRPr lang="en-US" sz="1100" dirty="0"/>
          </a:p>
        </p:txBody>
      </p:sp>
      <p:sp>
        <p:nvSpPr>
          <p:cNvPr id="6" name="Text 4"/>
          <p:cNvSpPr/>
          <p:nvPr/>
        </p:nvSpPr>
        <p:spPr>
          <a:xfrm>
            <a:off x="10607040" y="292608"/>
            <a:ext cx="1033272" cy="274320"/>
          </a:xfrm>
          <a:prstGeom prst="rect">
            <a:avLst/>
          </a:prstGeom>
          <a:noFill/>
          <a:ln/>
        </p:spPr>
        <p:txBody>
          <a:bodyPr wrap="square" rtlCol="0" anchor="ctr"/>
          <a:lstStyle/>
          <a:p>
            <a:pPr algn="r" indent="0" marL="0">
              <a:buNone/>
            </a:pPr>
            <a:r>
              <a:rPr lang="en-US" sz="1100" b="1" spc="100" kern="0" dirty="0">
                <a:solidFill>
                  <a:srgbClr val="5A6280"/>
                </a:solidFill>
                <a:latin typeface="Segoe UI" pitchFamily="34" charset="0"/>
                <a:ea typeface="Segoe UI" pitchFamily="34" charset="-122"/>
                <a:cs typeface="Segoe UI" pitchFamily="34" charset="-120"/>
              </a:rPr>
              <a:t>03 — 07</a:t>
            </a:r>
            <a:endParaRPr lang="en-US" sz="1100" dirty="0"/>
          </a:p>
        </p:txBody>
      </p:sp>
      <p:sp>
        <p:nvSpPr>
          <p:cNvPr id="7" name="Text 5"/>
          <p:cNvSpPr/>
          <p:nvPr/>
        </p:nvSpPr>
        <p:spPr>
          <a:xfrm>
            <a:off x="548640" y="621792"/>
            <a:ext cx="11094415" cy="914400"/>
          </a:xfrm>
          <a:prstGeom prst="rect">
            <a:avLst/>
          </a:prstGeom>
          <a:noFill/>
          <a:ln/>
        </p:spPr>
        <p:txBody>
          <a:bodyPr wrap="square" rtlCol="0" anchor="t"/>
          <a:lstStyle/>
          <a:p>
            <a:pPr algn="l" indent="0" marL="0">
              <a:buNone/>
            </a:pPr>
            <a:r>
              <a:rPr lang="en-US" sz="3200" b="1" dirty="0">
                <a:solidFill>
                  <a:srgbClr val="1C2350"/>
                </a:solidFill>
                <a:latin typeface="Georgia" pitchFamily="34" charset="0"/>
                <a:ea typeface="Georgia" pitchFamily="34" charset="-122"/>
                <a:cs typeface="Georgia" pitchFamily="34" charset="-120"/>
              </a:rPr>
              <a:t>Như thế nào là một </a:t>
            </a:r>
            <a:pPr algn="l" indent="0" marL="0">
              <a:buNone/>
            </a:pPr>
            <a:r>
              <a:rPr lang="en-US" sz="3200" b="1" dirty="0">
                <a:solidFill>
                  <a:srgbClr val="6A6538"/>
                </a:solidFill>
                <a:latin typeface="Georgia" pitchFamily="34" charset="0"/>
                <a:ea typeface="Georgia" pitchFamily="34" charset="-122"/>
                <a:cs typeface="Georgia" pitchFamily="34" charset="-120"/>
              </a:rPr>
              <a:t>Đội ngũ dẫn đường?</a:t>
            </a:r>
            <a:endParaRPr lang="en-US" sz="3200" dirty="0"/>
          </a:p>
        </p:txBody>
      </p:sp>
      <p:sp>
        <p:nvSpPr>
          <p:cNvPr id="8" name="Shape 6"/>
          <p:cNvSpPr/>
          <p:nvPr/>
        </p:nvSpPr>
        <p:spPr>
          <a:xfrm>
            <a:off x="566928" y="1591056"/>
            <a:ext cx="822960" cy="45720"/>
          </a:xfrm>
          <a:prstGeom prst="rect">
            <a:avLst/>
          </a:prstGeom>
          <a:solidFill>
            <a:srgbClr val="A8903C"/>
          </a:solidFill>
          <a:ln w="12700">
            <a:solidFill>
              <a:srgbClr val="A8903C"/>
            </a:solidFill>
            <a:prstDash val="solid"/>
          </a:ln>
        </p:spPr>
      </p:sp>
      <p:sp>
        <p:nvSpPr>
          <p:cNvPr id="9" name="Text 7"/>
          <p:cNvSpPr/>
          <p:nvPr/>
        </p:nvSpPr>
        <p:spPr>
          <a:xfrm>
            <a:off x="548640" y="1737360"/>
            <a:ext cx="11094415" cy="822960"/>
          </a:xfrm>
          <a:prstGeom prst="rect">
            <a:avLst/>
          </a:prstGeom>
          <a:noFill/>
          <a:ln/>
        </p:spPr>
        <p:txBody>
          <a:bodyPr wrap="square" rtlCol="0" anchor="t"/>
          <a:lstStyle/>
          <a:p>
            <a:pPr algn="l" indent="0" marL="0">
              <a:lnSpc>
                <a:spcPts val="2400"/>
              </a:lnSpc>
              <a:buNone/>
            </a:pPr>
            <a:r>
              <a:rPr lang="en-US" sz="1700" dirty="0">
                <a:solidFill>
                  <a:srgbClr val="1C2350"/>
                </a:solidFill>
                <a:latin typeface="Georgia" pitchFamily="34" charset="0"/>
                <a:ea typeface="Georgia" pitchFamily="34" charset="-122"/>
                <a:cs typeface="Georgia" pitchFamily="34" charset="-120"/>
              </a:rPr>
              <a:t>Một đội nhóm có </a:t>
            </a:r>
            <a:pPr algn="l" indent="0" marL="0">
              <a:lnSpc>
                <a:spcPts val="2400"/>
              </a:lnSpc>
              <a:buNone/>
            </a:pPr>
            <a:r>
              <a:rPr lang="en-US" sz="1700" b="1" dirty="0">
                <a:solidFill>
                  <a:srgbClr val="6A6538"/>
                </a:solidFill>
                <a:latin typeface="Georgia" pitchFamily="34" charset="0"/>
                <a:ea typeface="Georgia" pitchFamily="34" charset="-122"/>
                <a:cs typeface="Georgia" pitchFamily="34" charset="-120"/>
              </a:rPr>
              <a:t>tính cam kết cao</a:t>
            </a:r>
            <a:pPr algn="l" indent="0" marL="0">
              <a:lnSpc>
                <a:spcPts val="2400"/>
              </a:lnSpc>
              <a:buNone/>
            </a:pPr>
            <a:r>
              <a:rPr lang="en-US" sz="1700" dirty="0">
                <a:solidFill>
                  <a:srgbClr val="1C2350"/>
                </a:solidFill>
                <a:latin typeface="Georgia" pitchFamily="34" charset="0"/>
                <a:ea typeface="Georgia" pitchFamily="34" charset="-122"/>
                <a:cs typeface="Georgia" pitchFamily="34" charset="-120"/>
              </a:rPr>
              <a:t> trong việc hướng dẫn và dẫn dắt sự thay đổi — </a:t>
            </a:r>
            <a:pPr algn="l" indent="0" marL="0">
              <a:lnSpc>
                <a:spcPts val="2400"/>
              </a:lnSpc>
              <a:buNone/>
            </a:pPr>
            <a:r>
              <a:rPr lang="en-US" sz="1700" b="1" dirty="0">
                <a:solidFill>
                  <a:srgbClr val="6A6538"/>
                </a:solidFill>
                <a:latin typeface="Georgia" pitchFamily="34" charset="0"/>
                <a:ea typeface="Georgia" pitchFamily="34" charset="-122"/>
                <a:cs typeface="Georgia" pitchFamily="34" charset="-120"/>
              </a:rPr>
              <a:t>đa dạng về điểm mạnh</a:t>
            </a:r>
            <a:pPr algn="l" indent="0" marL="0">
              <a:lnSpc>
                <a:spcPts val="2400"/>
              </a:lnSpc>
              <a:buNone/>
            </a:pPr>
            <a:r>
              <a:rPr lang="en-US" sz="1700" dirty="0">
                <a:solidFill>
                  <a:srgbClr val="1C2350"/>
                </a:solidFill>
                <a:latin typeface="Georgia" pitchFamily="34" charset="0"/>
                <a:ea typeface="Georgia" pitchFamily="34" charset="-122"/>
                <a:cs typeface="Georgia" pitchFamily="34" charset="-120"/>
              </a:rPr>
              <a:t>, phối hợp hài hoà giữa các kỹ năng khác nhau.</a:t>
            </a:r>
            <a:endParaRPr lang="en-US" sz="1700" dirty="0"/>
          </a:p>
        </p:txBody>
      </p:sp>
      <p:sp>
        <p:nvSpPr>
          <p:cNvPr id="10" name="Text 8"/>
          <p:cNvSpPr/>
          <p:nvPr/>
        </p:nvSpPr>
        <p:spPr>
          <a:xfrm>
            <a:off x="548640" y="2724912"/>
            <a:ext cx="5486400" cy="256032"/>
          </a:xfrm>
          <a:prstGeom prst="rect">
            <a:avLst/>
          </a:prstGeom>
          <a:noFill/>
          <a:ln/>
        </p:spPr>
        <p:txBody>
          <a:bodyPr wrap="square" rtlCol="0" anchor="ctr"/>
          <a:lstStyle/>
          <a:p>
            <a:pPr algn="l" indent="0" marL="0">
              <a:buNone/>
            </a:pPr>
            <a:r>
              <a:rPr lang="en-US" sz="1100" b="1" spc="200" kern="0" dirty="0">
                <a:solidFill>
                  <a:srgbClr val="5A6280"/>
                </a:solidFill>
                <a:latin typeface="Segoe UI" pitchFamily="34" charset="0"/>
                <a:ea typeface="Segoe UI" pitchFamily="34" charset="-122"/>
                <a:cs typeface="Segoe UI" pitchFamily="34" charset="-120"/>
              </a:rPr>
              <a:t>KỸ NĂNG ĐA DẠNG</a:t>
            </a:r>
            <a:endParaRPr lang="en-US" sz="1100" dirty="0"/>
          </a:p>
        </p:txBody>
      </p:sp>
      <p:sp>
        <p:nvSpPr>
          <p:cNvPr id="11" name="Shape 9"/>
          <p:cNvSpPr/>
          <p:nvPr/>
        </p:nvSpPr>
        <p:spPr>
          <a:xfrm>
            <a:off x="548640" y="3035808"/>
            <a:ext cx="1325880" cy="457200"/>
          </a:xfrm>
          <a:prstGeom prst="roundRect">
            <a:avLst>
              <a:gd name="adj" fmla="val 100000"/>
            </a:avLst>
          </a:prstGeom>
          <a:solidFill>
            <a:srgbClr val="ECE5C2"/>
          </a:solidFill>
          <a:ln w="9525">
            <a:solidFill>
              <a:srgbClr val="DEDAD0"/>
            </a:solidFill>
            <a:prstDash val="solid"/>
          </a:ln>
        </p:spPr>
      </p:sp>
      <p:sp>
        <p:nvSpPr>
          <p:cNvPr id="12" name="Text 10"/>
          <p:cNvSpPr/>
          <p:nvPr/>
        </p:nvSpPr>
        <p:spPr>
          <a:xfrm>
            <a:off x="548640" y="3035808"/>
            <a:ext cx="132588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Lãnh đạo</a:t>
            </a:r>
            <a:endParaRPr lang="en-US" sz="1250" dirty="0"/>
          </a:p>
        </p:txBody>
      </p:sp>
      <p:sp>
        <p:nvSpPr>
          <p:cNvPr id="13" name="Shape 11"/>
          <p:cNvSpPr/>
          <p:nvPr/>
        </p:nvSpPr>
        <p:spPr>
          <a:xfrm>
            <a:off x="2020824" y="3035808"/>
            <a:ext cx="2194560" cy="457200"/>
          </a:xfrm>
          <a:prstGeom prst="roundRect">
            <a:avLst>
              <a:gd name="adj" fmla="val 100000"/>
            </a:avLst>
          </a:prstGeom>
          <a:solidFill>
            <a:srgbClr val="ECE5C2"/>
          </a:solidFill>
          <a:ln w="9525">
            <a:solidFill>
              <a:srgbClr val="DEDAD0"/>
            </a:solidFill>
            <a:prstDash val="solid"/>
          </a:ln>
        </p:spPr>
      </p:sp>
      <p:sp>
        <p:nvSpPr>
          <p:cNvPr id="14" name="Text 12"/>
          <p:cNvSpPr/>
          <p:nvPr/>
        </p:nvSpPr>
        <p:spPr>
          <a:xfrm>
            <a:off x="2020824" y="3035808"/>
            <a:ext cx="219456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Thực thi hành động</a:t>
            </a:r>
            <a:endParaRPr lang="en-US" sz="1250" dirty="0"/>
          </a:p>
        </p:txBody>
      </p:sp>
      <p:sp>
        <p:nvSpPr>
          <p:cNvPr id="15" name="Shape 13"/>
          <p:cNvSpPr/>
          <p:nvPr/>
        </p:nvSpPr>
        <p:spPr>
          <a:xfrm>
            <a:off x="4361688" y="3035808"/>
            <a:ext cx="2103120" cy="457200"/>
          </a:xfrm>
          <a:prstGeom prst="roundRect">
            <a:avLst>
              <a:gd name="adj" fmla="val 100000"/>
            </a:avLst>
          </a:prstGeom>
          <a:solidFill>
            <a:srgbClr val="ECE5C2"/>
          </a:solidFill>
          <a:ln w="9525">
            <a:solidFill>
              <a:srgbClr val="DEDAD0"/>
            </a:solidFill>
            <a:prstDash val="solid"/>
          </a:ln>
        </p:spPr>
      </p:sp>
      <p:sp>
        <p:nvSpPr>
          <p:cNvPr id="16" name="Text 14"/>
          <p:cNvSpPr/>
          <p:nvPr/>
        </p:nvSpPr>
        <p:spPr>
          <a:xfrm>
            <a:off x="4361688" y="3035808"/>
            <a:ext cx="210312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Thiết lập quan hệ</a:t>
            </a:r>
            <a:endParaRPr lang="en-US" sz="1250" dirty="0"/>
          </a:p>
        </p:txBody>
      </p:sp>
      <p:sp>
        <p:nvSpPr>
          <p:cNvPr id="17" name="Shape 15"/>
          <p:cNvSpPr/>
          <p:nvPr/>
        </p:nvSpPr>
        <p:spPr>
          <a:xfrm>
            <a:off x="6611112" y="3035808"/>
            <a:ext cx="1874520" cy="457200"/>
          </a:xfrm>
          <a:prstGeom prst="roundRect">
            <a:avLst>
              <a:gd name="adj" fmla="val 100000"/>
            </a:avLst>
          </a:prstGeom>
          <a:solidFill>
            <a:srgbClr val="ECE5C2"/>
          </a:solidFill>
          <a:ln w="9525">
            <a:solidFill>
              <a:srgbClr val="DEDAD0"/>
            </a:solidFill>
            <a:prstDash val="solid"/>
          </a:ln>
        </p:spPr>
      </p:sp>
      <p:sp>
        <p:nvSpPr>
          <p:cNvPr id="18" name="Text 16"/>
          <p:cNvSpPr/>
          <p:nvPr/>
        </p:nvSpPr>
        <p:spPr>
          <a:xfrm>
            <a:off x="6611112" y="3035808"/>
            <a:ext cx="187452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Kỹ năng xã hội</a:t>
            </a:r>
            <a:endParaRPr lang="en-US" sz="1250" dirty="0"/>
          </a:p>
        </p:txBody>
      </p:sp>
      <p:sp>
        <p:nvSpPr>
          <p:cNvPr id="19" name="Shape 17"/>
          <p:cNvSpPr/>
          <p:nvPr/>
        </p:nvSpPr>
        <p:spPr>
          <a:xfrm>
            <a:off x="548640" y="3602736"/>
            <a:ext cx="2743200" cy="457200"/>
          </a:xfrm>
          <a:prstGeom prst="roundRect">
            <a:avLst>
              <a:gd name="adj" fmla="val 100000"/>
            </a:avLst>
          </a:prstGeom>
          <a:solidFill>
            <a:srgbClr val="ECE5C2"/>
          </a:solidFill>
          <a:ln w="9525">
            <a:solidFill>
              <a:srgbClr val="DEDAD0"/>
            </a:solidFill>
            <a:prstDash val="solid"/>
          </a:ln>
        </p:spPr>
      </p:sp>
      <p:sp>
        <p:nvSpPr>
          <p:cNvPr id="20" name="Text 18"/>
          <p:cNvSpPr/>
          <p:nvPr/>
        </p:nvSpPr>
        <p:spPr>
          <a:xfrm>
            <a:off x="548640" y="3602736"/>
            <a:ext cx="274320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Giao tiếp liên phòng ban</a:t>
            </a:r>
            <a:endParaRPr lang="en-US" sz="1250" dirty="0"/>
          </a:p>
        </p:txBody>
      </p:sp>
      <p:sp>
        <p:nvSpPr>
          <p:cNvPr id="21" name="Shape 19"/>
          <p:cNvSpPr/>
          <p:nvPr/>
        </p:nvSpPr>
        <p:spPr>
          <a:xfrm>
            <a:off x="3438144" y="3602736"/>
            <a:ext cx="1417320" cy="457200"/>
          </a:xfrm>
          <a:prstGeom prst="roundRect">
            <a:avLst>
              <a:gd name="adj" fmla="val 100000"/>
            </a:avLst>
          </a:prstGeom>
          <a:solidFill>
            <a:srgbClr val="ECE5C2"/>
          </a:solidFill>
          <a:ln w="9525">
            <a:solidFill>
              <a:srgbClr val="DEDAD0"/>
            </a:solidFill>
            <a:prstDash val="solid"/>
          </a:ln>
        </p:spPr>
      </p:sp>
      <p:sp>
        <p:nvSpPr>
          <p:cNvPr id="22" name="Text 20"/>
          <p:cNvSpPr/>
          <p:nvPr/>
        </p:nvSpPr>
        <p:spPr>
          <a:xfrm>
            <a:off x="3438144" y="3602736"/>
            <a:ext cx="141732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Phân tích</a:t>
            </a:r>
            <a:endParaRPr lang="en-US" sz="1250" dirty="0"/>
          </a:p>
        </p:txBody>
      </p:sp>
      <p:sp>
        <p:nvSpPr>
          <p:cNvPr id="23" name="Shape 21"/>
          <p:cNvSpPr/>
          <p:nvPr/>
        </p:nvSpPr>
        <p:spPr>
          <a:xfrm>
            <a:off x="5001768" y="3602736"/>
            <a:ext cx="1508760" cy="457200"/>
          </a:xfrm>
          <a:prstGeom prst="roundRect">
            <a:avLst>
              <a:gd name="adj" fmla="val 100000"/>
            </a:avLst>
          </a:prstGeom>
          <a:solidFill>
            <a:srgbClr val="ECE5C2"/>
          </a:solidFill>
          <a:ln w="9525">
            <a:solidFill>
              <a:srgbClr val="DEDAD0"/>
            </a:solidFill>
            <a:prstDash val="solid"/>
          </a:ln>
        </p:spPr>
      </p:sp>
      <p:sp>
        <p:nvSpPr>
          <p:cNvPr id="24" name="Text 22"/>
          <p:cNvSpPr/>
          <p:nvPr/>
        </p:nvSpPr>
        <p:spPr>
          <a:xfrm>
            <a:off x="5001768" y="3602736"/>
            <a:ext cx="1508760" cy="457200"/>
          </a:xfrm>
          <a:prstGeom prst="rect">
            <a:avLst/>
          </a:prstGeom>
          <a:noFill/>
          <a:ln/>
        </p:spPr>
        <p:txBody>
          <a:bodyPr wrap="square" rtlCol="0" anchor="ctr"/>
          <a:lstStyle/>
          <a:p>
            <a:pPr algn="ctr" indent="0" marL="0">
              <a:buNone/>
            </a:pPr>
            <a:r>
              <a:rPr lang="en-US" sz="1250" b="1" dirty="0">
                <a:solidFill>
                  <a:srgbClr val="1C2350"/>
                </a:solidFill>
                <a:latin typeface="Segoe UI" pitchFamily="34" charset="0"/>
                <a:ea typeface="Segoe UI" pitchFamily="34" charset="-122"/>
                <a:cs typeface="Segoe UI" pitchFamily="34" charset="-120"/>
              </a:rPr>
              <a:t>Công nghệ</a:t>
            </a:r>
            <a:endParaRPr lang="en-US" sz="1250" dirty="0"/>
          </a:p>
        </p:txBody>
      </p:sp>
      <p:sp>
        <p:nvSpPr>
          <p:cNvPr id="25" name="Shape 23"/>
          <p:cNvSpPr/>
          <p:nvPr/>
        </p:nvSpPr>
        <p:spPr>
          <a:xfrm>
            <a:off x="548640" y="4315968"/>
            <a:ext cx="2650160" cy="1371600"/>
          </a:xfrm>
          <a:prstGeom prst="roundRect">
            <a:avLst>
              <a:gd name="adj" fmla="val 6000"/>
            </a:avLst>
          </a:prstGeom>
          <a:solidFill>
            <a:srgbClr val="FFFFFF"/>
          </a:solidFill>
          <a:ln w="12700">
            <a:solidFill>
              <a:srgbClr val="DEDAD0"/>
            </a:solidFill>
            <a:prstDash val="solid"/>
          </a:ln>
        </p:spPr>
      </p:sp>
      <p:sp>
        <p:nvSpPr>
          <p:cNvPr id="26" name="Text 24"/>
          <p:cNvSpPr/>
          <p:nvPr/>
        </p:nvSpPr>
        <p:spPr>
          <a:xfrm>
            <a:off x="713232" y="4443984"/>
            <a:ext cx="2320976" cy="274320"/>
          </a:xfrm>
          <a:prstGeom prst="rect">
            <a:avLst/>
          </a:prstGeom>
          <a:noFill/>
          <a:ln/>
        </p:spPr>
        <p:txBody>
          <a:bodyPr wrap="square" rtlCol="0" anchor="ctr"/>
          <a:lstStyle/>
          <a:p>
            <a:pPr algn="l" indent="0" marL="0">
              <a:buNone/>
            </a:pPr>
            <a:r>
              <a:rPr lang="en-US" sz="1000" b="1" spc="150" kern="0" dirty="0">
                <a:solidFill>
                  <a:srgbClr val="6A6538"/>
                </a:solidFill>
                <a:latin typeface="Segoe UI" pitchFamily="34" charset="0"/>
                <a:ea typeface="Segoe UI" pitchFamily="34" charset="-122"/>
                <a:cs typeface="Segoe UI" pitchFamily="34" charset="-120"/>
              </a:rPr>
              <a:t>LỢI THẾ</a:t>
            </a:r>
            <a:endParaRPr lang="en-US" sz="1000" dirty="0"/>
          </a:p>
        </p:txBody>
      </p:sp>
      <p:sp>
        <p:nvSpPr>
          <p:cNvPr id="27" name="Text 25"/>
          <p:cNvSpPr/>
          <p:nvPr/>
        </p:nvSpPr>
        <p:spPr>
          <a:xfrm>
            <a:off x="713232" y="4773168"/>
            <a:ext cx="2320976" cy="804672"/>
          </a:xfrm>
          <a:prstGeom prst="rect">
            <a:avLst/>
          </a:prstGeom>
          <a:noFill/>
          <a:ln/>
        </p:spPr>
        <p:txBody>
          <a:bodyPr wrap="square" rtlCol="0" anchor="t"/>
          <a:lstStyle/>
          <a:p>
            <a:pPr algn="l" indent="0" marL="0">
              <a:lnSpc>
                <a:spcPts val="1800"/>
              </a:lnSpc>
              <a:buNone/>
            </a:pPr>
            <a:r>
              <a:rPr lang="en-US" sz="1300" b="1" dirty="0">
                <a:solidFill>
                  <a:srgbClr val="1C2350"/>
                </a:solidFill>
                <a:latin typeface="Segoe UI" pitchFamily="34" charset="0"/>
                <a:ea typeface="Segoe UI" pitchFamily="34" charset="-122"/>
                <a:cs typeface="Segoe UI" pitchFamily="34" charset="-120"/>
              </a:rPr>
              <a:t>Lợi thế cạnh tranh khó sao chép</a:t>
            </a:r>
            <a:endParaRPr lang="en-US" sz="1300" dirty="0"/>
          </a:p>
        </p:txBody>
      </p:sp>
      <p:sp>
        <p:nvSpPr>
          <p:cNvPr id="28" name="Shape 26"/>
          <p:cNvSpPr/>
          <p:nvPr/>
        </p:nvSpPr>
        <p:spPr>
          <a:xfrm>
            <a:off x="3363392" y="4315968"/>
            <a:ext cx="2650160" cy="1371600"/>
          </a:xfrm>
          <a:prstGeom prst="roundRect">
            <a:avLst>
              <a:gd name="adj" fmla="val 6000"/>
            </a:avLst>
          </a:prstGeom>
          <a:solidFill>
            <a:srgbClr val="FFFFFF"/>
          </a:solidFill>
          <a:ln w="12700">
            <a:solidFill>
              <a:srgbClr val="DEDAD0"/>
            </a:solidFill>
            <a:prstDash val="solid"/>
          </a:ln>
        </p:spPr>
      </p:sp>
      <p:sp>
        <p:nvSpPr>
          <p:cNvPr id="29" name="Text 27"/>
          <p:cNvSpPr/>
          <p:nvPr/>
        </p:nvSpPr>
        <p:spPr>
          <a:xfrm>
            <a:off x="3527984" y="4443984"/>
            <a:ext cx="2320976" cy="274320"/>
          </a:xfrm>
          <a:prstGeom prst="rect">
            <a:avLst/>
          </a:prstGeom>
          <a:noFill/>
          <a:ln/>
        </p:spPr>
        <p:txBody>
          <a:bodyPr wrap="square" rtlCol="0" anchor="ctr"/>
          <a:lstStyle/>
          <a:p>
            <a:pPr algn="l" indent="0" marL="0">
              <a:buNone/>
            </a:pPr>
            <a:r>
              <a:rPr lang="en-US" sz="1000" b="1" spc="150" kern="0" dirty="0">
                <a:solidFill>
                  <a:srgbClr val="6A6538"/>
                </a:solidFill>
                <a:latin typeface="Segoe UI" pitchFamily="34" charset="0"/>
                <a:ea typeface="Segoe UI" pitchFamily="34" charset="-122"/>
                <a:cs typeface="Segoe UI" pitchFamily="34" charset="-120"/>
              </a:rPr>
              <a:t>KẾT QUẢ</a:t>
            </a:r>
            <a:endParaRPr lang="en-US" sz="1000" dirty="0"/>
          </a:p>
        </p:txBody>
      </p:sp>
      <p:sp>
        <p:nvSpPr>
          <p:cNvPr id="30" name="Text 28"/>
          <p:cNvSpPr/>
          <p:nvPr/>
        </p:nvSpPr>
        <p:spPr>
          <a:xfrm>
            <a:off x="3527984" y="4773168"/>
            <a:ext cx="2320976" cy="804672"/>
          </a:xfrm>
          <a:prstGeom prst="rect">
            <a:avLst/>
          </a:prstGeom>
          <a:noFill/>
          <a:ln/>
        </p:spPr>
        <p:txBody>
          <a:bodyPr wrap="square" rtlCol="0" anchor="t"/>
          <a:lstStyle/>
          <a:p>
            <a:pPr algn="l" indent="0" marL="0">
              <a:lnSpc>
                <a:spcPts val="1800"/>
              </a:lnSpc>
              <a:buNone/>
            </a:pPr>
            <a:r>
              <a:rPr lang="en-US" sz="1300" b="1" dirty="0">
                <a:solidFill>
                  <a:srgbClr val="1C2350"/>
                </a:solidFill>
                <a:latin typeface="Segoe UI" pitchFamily="34" charset="0"/>
                <a:ea typeface="Segoe UI" pitchFamily="34" charset="-122"/>
                <a:cs typeface="Segoe UI" pitchFamily="34" charset="-120"/>
              </a:rPr>
              <a:t>Đột phá, định lượng được về kinh doanh</a:t>
            </a:r>
            <a:endParaRPr lang="en-US" sz="1300" dirty="0"/>
          </a:p>
        </p:txBody>
      </p:sp>
      <p:sp>
        <p:nvSpPr>
          <p:cNvPr id="31" name="Shape 29"/>
          <p:cNvSpPr/>
          <p:nvPr/>
        </p:nvSpPr>
        <p:spPr>
          <a:xfrm>
            <a:off x="6178144" y="4315968"/>
            <a:ext cx="2650160" cy="1371600"/>
          </a:xfrm>
          <a:prstGeom prst="roundRect">
            <a:avLst>
              <a:gd name="adj" fmla="val 6000"/>
            </a:avLst>
          </a:prstGeom>
          <a:solidFill>
            <a:srgbClr val="FFFFFF"/>
          </a:solidFill>
          <a:ln w="12700">
            <a:solidFill>
              <a:srgbClr val="DEDAD0"/>
            </a:solidFill>
            <a:prstDash val="solid"/>
          </a:ln>
        </p:spPr>
      </p:sp>
      <p:sp>
        <p:nvSpPr>
          <p:cNvPr id="32" name="Text 30"/>
          <p:cNvSpPr/>
          <p:nvPr/>
        </p:nvSpPr>
        <p:spPr>
          <a:xfrm>
            <a:off x="6342736" y="4443984"/>
            <a:ext cx="2320976" cy="274320"/>
          </a:xfrm>
          <a:prstGeom prst="rect">
            <a:avLst/>
          </a:prstGeom>
          <a:noFill/>
          <a:ln/>
        </p:spPr>
        <p:txBody>
          <a:bodyPr wrap="square" rtlCol="0" anchor="ctr"/>
          <a:lstStyle/>
          <a:p>
            <a:pPr algn="l" indent="0" marL="0">
              <a:buNone/>
            </a:pPr>
            <a:r>
              <a:rPr lang="en-US" sz="1000" b="1" spc="150" kern="0" dirty="0">
                <a:solidFill>
                  <a:srgbClr val="6A6538"/>
                </a:solidFill>
                <a:latin typeface="Segoe UI" pitchFamily="34" charset="0"/>
                <a:ea typeface="Segoe UI" pitchFamily="34" charset="-122"/>
                <a:cs typeface="Segoe UI" pitchFamily="34" charset="-120"/>
              </a:rPr>
              <a:t>CON NGƯỜI</a:t>
            </a:r>
            <a:endParaRPr lang="en-US" sz="1000" dirty="0"/>
          </a:p>
        </p:txBody>
      </p:sp>
      <p:sp>
        <p:nvSpPr>
          <p:cNvPr id="33" name="Text 31"/>
          <p:cNvSpPr/>
          <p:nvPr/>
        </p:nvSpPr>
        <p:spPr>
          <a:xfrm>
            <a:off x="6342736" y="4773168"/>
            <a:ext cx="2320976" cy="804672"/>
          </a:xfrm>
          <a:prstGeom prst="rect">
            <a:avLst/>
          </a:prstGeom>
          <a:noFill/>
          <a:ln/>
        </p:spPr>
        <p:txBody>
          <a:bodyPr wrap="square" rtlCol="0" anchor="t"/>
          <a:lstStyle/>
          <a:p>
            <a:pPr algn="l" indent="0" marL="0">
              <a:lnSpc>
                <a:spcPts val="1800"/>
              </a:lnSpc>
              <a:buNone/>
            </a:pPr>
            <a:r>
              <a:rPr lang="en-US" sz="1300" b="1" dirty="0">
                <a:solidFill>
                  <a:srgbClr val="1C2350"/>
                </a:solidFill>
                <a:latin typeface="Segoe UI" pitchFamily="34" charset="0"/>
                <a:ea typeface="Segoe UI" pitchFamily="34" charset="-122"/>
                <a:cs typeface="Segoe UI" pitchFamily="34" charset="-120"/>
              </a:rPr>
              <a:t>Gắn kết &amp; hài lòng của nhân viên</a:t>
            </a:r>
            <a:endParaRPr lang="en-US" sz="1300" dirty="0"/>
          </a:p>
        </p:txBody>
      </p:sp>
      <p:sp>
        <p:nvSpPr>
          <p:cNvPr id="34" name="Shape 32"/>
          <p:cNvSpPr/>
          <p:nvPr/>
        </p:nvSpPr>
        <p:spPr>
          <a:xfrm>
            <a:off x="8992895" y="4315968"/>
            <a:ext cx="2650160" cy="1371600"/>
          </a:xfrm>
          <a:prstGeom prst="roundRect">
            <a:avLst>
              <a:gd name="adj" fmla="val 6000"/>
            </a:avLst>
          </a:prstGeom>
          <a:solidFill>
            <a:srgbClr val="FFFFFF"/>
          </a:solidFill>
          <a:ln w="12700">
            <a:solidFill>
              <a:srgbClr val="DEDAD0"/>
            </a:solidFill>
            <a:prstDash val="solid"/>
          </a:ln>
        </p:spPr>
      </p:sp>
      <p:sp>
        <p:nvSpPr>
          <p:cNvPr id="35" name="Text 33"/>
          <p:cNvSpPr/>
          <p:nvPr/>
        </p:nvSpPr>
        <p:spPr>
          <a:xfrm>
            <a:off x="9157487" y="4443984"/>
            <a:ext cx="2320976" cy="274320"/>
          </a:xfrm>
          <a:prstGeom prst="rect">
            <a:avLst/>
          </a:prstGeom>
          <a:noFill/>
          <a:ln/>
        </p:spPr>
        <p:txBody>
          <a:bodyPr wrap="square" rtlCol="0" anchor="ctr"/>
          <a:lstStyle/>
          <a:p>
            <a:pPr algn="l" indent="0" marL="0">
              <a:buNone/>
            </a:pPr>
            <a:r>
              <a:rPr lang="en-US" sz="1000" b="1" spc="150" kern="0" dirty="0">
                <a:solidFill>
                  <a:srgbClr val="6A6538"/>
                </a:solidFill>
                <a:latin typeface="Segoe UI" pitchFamily="34" charset="0"/>
                <a:ea typeface="Segoe UI" pitchFamily="34" charset="-122"/>
                <a:cs typeface="Segoe UI" pitchFamily="34" charset="-120"/>
              </a:rPr>
              <a:t>TỔ CHỨC</a:t>
            </a:r>
            <a:endParaRPr lang="en-US" sz="1000" dirty="0"/>
          </a:p>
        </p:txBody>
      </p:sp>
      <p:sp>
        <p:nvSpPr>
          <p:cNvPr id="36" name="Text 34"/>
          <p:cNvSpPr/>
          <p:nvPr/>
        </p:nvSpPr>
        <p:spPr>
          <a:xfrm>
            <a:off x="9157487" y="4773168"/>
            <a:ext cx="2320976" cy="804672"/>
          </a:xfrm>
          <a:prstGeom prst="rect">
            <a:avLst/>
          </a:prstGeom>
          <a:noFill/>
          <a:ln/>
        </p:spPr>
        <p:txBody>
          <a:bodyPr wrap="square" rtlCol="0" anchor="t"/>
          <a:lstStyle/>
          <a:p>
            <a:pPr algn="l" indent="0" marL="0">
              <a:lnSpc>
                <a:spcPts val="1800"/>
              </a:lnSpc>
              <a:buNone/>
            </a:pPr>
            <a:r>
              <a:rPr lang="en-US" sz="1300" b="1" dirty="0">
                <a:solidFill>
                  <a:srgbClr val="1C2350"/>
                </a:solidFill>
                <a:latin typeface="Segoe UI" pitchFamily="34" charset="0"/>
                <a:ea typeface="Segoe UI" pitchFamily="34" charset="-122"/>
                <a:cs typeface="Segoe UI" pitchFamily="34" charset="-120"/>
              </a:rPr>
              <a:t>Linh hoạt, đổi mới vượt trội</a:t>
            </a:r>
            <a:endParaRPr lang="en-US" sz="1300" dirty="0"/>
          </a:p>
        </p:txBody>
      </p:sp>
      <p:sp>
        <p:nvSpPr>
          <p:cNvPr id="37" name="Shape 35"/>
          <p:cNvSpPr/>
          <p:nvPr/>
        </p:nvSpPr>
        <p:spPr>
          <a:xfrm>
            <a:off x="548640" y="6473952"/>
            <a:ext cx="82296" cy="82296"/>
          </a:xfrm>
          <a:prstGeom prst="ellipse">
            <a:avLst/>
          </a:prstGeom>
          <a:solidFill>
            <a:srgbClr val="A8903C"/>
          </a:solidFill>
          <a:ln w="12700">
            <a:solidFill>
              <a:srgbClr val="A8903C"/>
            </a:solidFill>
            <a:prstDash val="solid"/>
          </a:ln>
        </p:spPr>
      </p:sp>
      <p:sp>
        <p:nvSpPr>
          <p:cNvPr id="38" name="Text 36"/>
          <p:cNvSpPr/>
          <p:nvPr/>
        </p:nvSpPr>
        <p:spPr>
          <a:xfrm>
            <a:off x="731520" y="6382512"/>
            <a:ext cx="5943600" cy="274320"/>
          </a:xfrm>
          <a:prstGeom prst="rect">
            <a:avLst/>
          </a:prstGeom>
          <a:noFill/>
          <a:ln/>
        </p:spPr>
        <p:txBody>
          <a:bodyPr wrap="square" rtlCol="0" anchor="ctr"/>
          <a:lstStyle/>
          <a:p>
            <a:pPr algn="l" indent="0" marL="0">
              <a:buNone/>
            </a:pPr>
            <a:r>
              <a:rPr lang="en-US" sz="1050" dirty="0">
                <a:solidFill>
                  <a:srgbClr val="5A6280"/>
                </a:solidFill>
                <a:latin typeface="Segoe UI" pitchFamily="34" charset="0"/>
                <a:ea typeface="Segoe UI" pitchFamily="34" charset="-122"/>
                <a:cs typeface="Segoe UI" pitchFamily="34" charset="-120"/>
              </a:rPr>
              <a:t>Như thế nào là một đội ngũ dẫn đường?</a:t>
            </a:r>
            <a:endParaRPr lang="en-US" sz="1050" dirty="0"/>
          </a:p>
        </p:txBody>
      </p:sp>
      <p:sp>
        <p:nvSpPr>
          <p:cNvPr id="39" name="Text 37"/>
          <p:cNvSpPr/>
          <p:nvPr/>
        </p:nvSpPr>
        <p:spPr>
          <a:xfrm>
            <a:off x="6217920" y="6382512"/>
            <a:ext cx="5422392" cy="274320"/>
          </a:xfrm>
          <a:prstGeom prst="rect">
            <a:avLst/>
          </a:prstGeom>
          <a:noFill/>
          <a:ln/>
        </p:spPr>
        <p:txBody>
          <a:bodyPr wrap="square" rtlCol="0" anchor="ctr"/>
          <a:lstStyle/>
          <a:p>
            <a:pPr algn="r" indent="0" marL="0">
              <a:buNone/>
            </a:pPr>
            <a:r>
              <a:rPr lang="en-US" sz="1050" dirty="0">
                <a:solidFill>
                  <a:srgbClr val="5A6280"/>
                </a:solidFill>
                <a:latin typeface="Segoe UI" pitchFamily="34" charset="0"/>
                <a:ea typeface="Segoe UI" pitchFamily="34" charset="-122"/>
                <a:cs typeface="Segoe UI" pitchFamily="34" charset="-120"/>
              </a:rPr>
              <a:t>John Kotter · 8 bước lãnh đạo sự thay đổi</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C2350"/>
        </a:solidFill>
      </p:bgPr>
    </p:bg>
    <p:spTree>
      <p:nvGrpSpPr>
        <p:cNvPr id="1" name=""/>
        <p:cNvGrpSpPr/>
        <p:nvPr/>
      </p:nvGrpSpPr>
      <p:grpSpPr>
        <a:xfrm>
          <a:off x="0" y="0"/>
          <a:ext cx="0" cy="0"/>
          <a:chOff x="0" y="0"/>
          <a:chExt cx="0" cy="0"/>
        </a:xfrm>
      </p:grpSpPr>
      <p:sp>
        <p:nvSpPr>
          <p:cNvPr id="2" name="Shape 0"/>
          <p:cNvSpPr/>
          <p:nvPr/>
        </p:nvSpPr>
        <p:spPr>
          <a:xfrm>
            <a:off x="0" y="0"/>
            <a:ext cx="4063898" cy="54864"/>
          </a:xfrm>
          <a:prstGeom prst="rect">
            <a:avLst/>
          </a:prstGeom>
          <a:solidFill>
            <a:srgbClr val="A8903C"/>
          </a:solidFill>
          <a:ln w="12700">
            <a:solidFill>
              <a:srgbClr val="A8903C"/>
            </a:solidFill>
            <a:prstDash val="solid"/>
          </a:ln>
        </p:spPr>
      </p:sp>
      <p:sp>
        <p:nvSpPr>
          <p:cNvPr id="3" name="Shape 1"/>
          <p:cNvSpPr/>
          <p:nvPr/>
        </p:nvSpPr>
        <p:spPr>
          <a:xfrm>
            <a:off x="4063898" y="0"/>
            <a:ext cx="4063898" cy="54864"/>
          </a:xfrm>
          <a:prstGeom prst="rect">
            <a:avLst/>
          </a:prstGeom>
          <a:solidFill>
            <a:srgbClr val="ECE5C2"/>
          </a:solidFill>
          <a:ln w="12700">
            <a:solidFill>
              <a:srgbClr val="ECE5C2"/>
            </a:solidFill>
            <a:prstDash val="solid"/>
          </a:ln>
        </p:spPr>
      </p:sp>
      <p:sp>
        <p:nvSpPr>
          <p:cNvPr id="4" name="Shape 2"/>
          <p:cNvSpPr/>
          <p:nvPr/>
        </p:nvSpPr>
        <p:spPr>
          <a:xfrm>
            <a:off x="8127797" y="0"/>
            <a:ext cx="4063898" cy="54864"/>
          </a:xfrm>
          <a:prstGeom prst="rect">
            <a:avLst/>
          </a:prstGeom>
          <a:solidFill>
            <a:srgbClr val="A8903C"/>
          </a:solidFill>
          <a:ln w="12700">
            <a:solidFill>
              <a:srgbClr val="A8903C"/>
            </a:solidFill>
            <a:prstDash val="solid"/>
          </a:ln>
        </p:spPr>
      </p:sp>
      <p:sp>
        <p:nvSpPr>
          <p:cNvPr id="5" name="Text 3"/>
          <p:cNvSpPr/>
          <p:nvPr/>
        </p:nvSpPr>
        <p:spPr>
          <a:xfrm>
            <a:off x="548640" y="292608"/>
            <a:ext cx="8229600" cy="274320"/>
          </a:xfrm>
          <a:prstGeom prst="rect">
            <a:avLst/>
          </a:prstGeom>
          <a:noFill/>
          <a:ln/>
        </p:spPr>
        <p:txBody>
          <a:bodyPr wrap="square" rtlCol="0" anchor="ctr"/>
          <a:lstStyle/>
          <a:p>
            <a:pPr algn="l" indent="0" marL="0">
              <a:buNone/>
            </a:pPr>
            <a:r>
              <a:rPr lang="en-US" sz="1100" b="1" spc="200" kern="0" dirty="0">
                <a:solidFill>
                  <a:srgbClr val="ECE5C2"/>
                </a:solidFill>
                <a:latin typeface="Segoe UI" pitchFamily="34" charset="0"/>
                <a:ea typeface="Segoe UI" pitchFamily="34" charset="-122"/>
                <a:cs typeface="Segoe UI" pitchFamily="34" charset="-120"/>
              </a:rPr>
              <a:t>BƯỚC 2 · THÔNG ĐIỆP CỐT LÕI</a:t>
            </a:r>
            <a:endParaRPr lang="en-US" sz="1100" dirty="0"/>
          </a:p>
        </p:txBody>
      </p:sp>
      <p:sp>
        <p:nvSpPr>
          <p:cNvPr id="6" name="Text 4"/>
          <p:cNvSpPr/>
          <p:nvPr/>
        </p:nvSpPr>
        <p:spPr>
          <a:xfrm>
            <a:off x="10607040" y="292608"/>
            <a:ext cx="1033272" cy="274320"/>
          </a:xfrm>
          <a:prstGeom prst="rect">
            <a:avLst/>
          </a:prstGeom>
          <a:noFill/>
          <a:ln/>
        </p:spPr>
        <p:txBody>
          <a:bodyPr wrap="square" rtlCol="0" anchor="ctr"/>
          <a:lstStyle/>
          <a:p>
            <a:pPr algn="r" indent="0" marL="0">
              <a:buNone/>
            </a:pPr>
            <a:r>
              <a:rPr lang="en-US" sz="1100" b="1" spc="100" kern="0" dirty="0">
                <a:solidFill>
                  <a:srgbClr val="9AA0C0"/>
                </a:solidFill>
                <a:latin typeface="Segoe UI" pitchFamily="34" charset="0"/>
                <a:ea typeface="Segoe UI" pitchFamily="34" charset="-122"/>
                <a:cs typeface="Segoe UI" pitchFamily="34" charset="-120"/>
              </a:rPr>
              <a:t>04 — 07</a:t>
            </a:r>
            <a:endParaRPr lang="en-US" sz="1100" dirty="0"/>
          </a:p>
        </p:txBody>
      </p:sp>
      <p:sp>
        <p:nvSpPr>
          <p:cNvPr id="7" name="Text 5"/>
          <p:cNvSpPr/>
          <p:nvPr/>
        </p:nvSpPr>
        <p:spPr>
          <a:xfrm>
            <a:off x="548640" y="822960"/>
            <a:ext cx="11094415" cy="1005840"/>
          </a:xfrm>
          <a:prstGeom prst="rect">
            <a:avLst/>
          </a:prstGeom>
          <a:noFill/>
          <a:ln/>
        </p:spPr>
        <p:txBody>
          <a:bodyPr wrap="square" rtlCol="0" anchor="ctr"/>
          <a:lstStyle/>
          <a:p>
            <a:pPr algn="ctr" indent="0" marL="0">
              <a:buNone/>
            </a:pPr>
            <a:r>
              <a:rPr lang="en-US" sz="9600" b="1" dirty="0">
                <a:solidFill>
                  <a:srgbClr val="A8903C"/>
                </a:solidFill>
                <a:latin typeface="Georgia" pitchFamily="34" charset="0"/>
                <a:ea typeface="Georgia" pitchFamily="34" charset="-122"/>
                <a:cs typeface="Georgia" pitchFamily="34" charset="-120"/>
              </a:rPr>
              <a:t>“</a:t>
            </a:r>
            <a:endParaRPr lang="en-US" sz="9600" dirty="0"/>
          </a:p>
        </p:txBody>
      </p:sp>
      <p:sp>
        <p:nvSpPr>
          <p:cNvPr id="8" name="Text 6"/>
          <p:cNvSpPr/>
          <p:nvPr/>
        </p:nvSpPr>
        <p:spPr>
          <a:xfrm>
            <a:off x="868680" y="1783080"/>
            <a:ext cx="10451592" cy="3017520"/>
          </a:xfrm>
          <a:prstGeom prst="rect">
            <a:avLst/>
          </a:prstGeom>
          <a:noFill/>
          <a:ln/>
        </p:spPr>
        <p:txBody>
          <a:bodyPr wrap="square" rtlCol="0" anchor="t"/>
          <a:lstStyle/>
          <a:p>
            <a:pPr algn="ctr" indent="0" marL="0">
              <a:lnSpc>
                <a:spcPts val="4400"/>
              </a:lnSpc>
              <a:buNone/>
            </a:pPr>
            <a:r>
              <a:rPr lang="en-US" sz="3000" b="1" dirty="0">
                <a:solidFill>
                  <a:srgbClr val="F4F1E6"/>
                </a:solidFill>
                <a:latin typeface="Georgia" pitchFamily="34" charset="0"/>
                <a:ea typeface="Georgia" pitchFamily="34" charset="-122"/>
                <a:cs typeface="Georgia" pitchFamily="34" charset="-120"/>
              </a:rPr>
              <a:t>Đội ngũ dẫn đường sẽ luôn </a:t>
            </a:r>
            <a:pPr algn="ctr" indent="0" marL="0">
              <a:lnSpc>
                <a:spcPts val="4400"/>
              </a:lnSpc>
              <a:buNone/>
            </a:pPr>
            <a:r>
              <a:rPr lang="en-US" sz="3000" b="1" dirty="0">
                <a:solidFill>
                  <a:srgbClr val="ECE5C2"/>
                </a:solidFill>
                <a:latin typeface="Georgia" pitchFamily="34" charset="0"/>
                <a:ea typeface="Georgia" pitchFamily="34" charset="-122"/>
                <a:cs typeface="Georgia" pitchFamily="34" charset="-120"/>
              </a:rPr>
              <a:t>truyền tải, lan toả sự khẩn cấp tích cực</a:t>
            </a:r>
            <a:pPr algn="ctr" indent="0" marL="0">
              <a:lnSpc>
                <a:spcPts val="4400"/>
              </a:lnSpc>
              <a:buNone/>
            </a:pPr>
            <a:r>
              <a:rPr lang="en-US" sz="3000" b="1" dirty="0">
                <a:solidFill>
                  <a:srgbClr val="F4F1E6"/>
                </a:solidFill>
                <a:latin typeface="Georgia" pitchFamily="34" charset="0"/>
                <a:ea typeface="Georgia" pitchFamily="34" charset="-122"/>
                <a:cs typeface="Georgia" pitchFamily="34" charset="-120"/>
              </a:rPr>
              <a:t>, tâm thế khẩn trương trong toàn tổ chức để nhằm </a:t>
            </a:r>
            <a:pPr algn="ctr" indent="0" marL="0">
              <a:lnSpc>
                <a:spcPts val="4400"/>
              </a:lnSpc>
              <a:buNone/>
            </a:pPr>
            <a:r>
              <a:rPr lang="en-US" sz="3000" b="1" dirty="0">
                <a:solidFill>
                  <a:srgbClr val="D9C876"/>
                </a:solidFill>
                <a:latin typeface="Georgia" pitchFamily="34" charset="0"/>
                <a:ea typeface="Georgia" pitchFamily="34" charset="-122"/>
                <a:cs typeface="Georgia" pitchFamily="34" charset="-120"/>
              </a:rPr>
              <a:t>kích hoạt hành động cho sự thay đổi</a:t>
            </a:r>
            <a:pPr algn="ctr" indent="0" marL="0">
              <a:lnSpc>
                <a:spcPts val="4400"/>
              </a:lnSpc>
              <a:buNone/>
            </a:pPr>
            <a:r>
              <a:rPr lang="en-US" sz="3000" b="1" dirty="0">
                <a:solidFill>
                  <a:srgbClr val="F4F1E6"/>
                </a:solidFill>
                <a:latin typeface="Georgia" pitchFamily="34" charset="0"/>
                <a:ea typeface="Georgia" pitchFamily="34" charset="-122"/>
                <a:cs typeface="Georgia" pitchFamily="34" charset="-120"/>
              </a:rPr>
              <a:t>.</a:t>
            </a:r>
            <a:endParaRPr lang="en-US" sz="3000" dirty="0"/>
          </a:p>
        </p:txBody>
      </p:sp>
      <p:sp>
        <p:nvSpPr>
          <p:cNvPr id="9" name="Text 7"/>
          <p:cNvSpPr/>
          <p:nvPr/>
        </p:nvSpPr>
        <p:spPr>
          <a:xfrm>
            <a:off x="548640" y="5120640"/>
            <a:ext cx="11094415" cy="365760"/>
          </a:xfrm>
          <a:prstGeom prst="rect">
            <a:avLst/>
          </a:prstGeom>
          <a:noFill/>
          <a:ln/>
        </p:spPr>
        <p:txBody>
          <a:bodyPr wrap="square" rtlCol="0" anchor="ctr"/>
          <a:lstStyle/>
          <a:p>
            <a:pPr algn="ctr" indent="0" marL="0">
              <a:buNone/>
            </a:pPr>
            <a:r>
              <a:rPr lang="en-US" sz="1200" b="1" spc="200" kern="0" dirty="0">
                <a:solidFill>
                  <a:srgbClr val="9AA0C0"/>
                </a:solidFill>
                <a:latin typeface="Segoe UI" pitchFamily="34" charset="0"/>
                <a:ea typeface="Segoe UI" pitchFamily="34" charset="-122"/>
                <a:cs typeface="Segoe UI" pitchFamily="34" charset="-120"/>
              </a:rPr>
              <a:t>SỨ MỆNH CỦA ĐỘI NGŨ DẪN ĐƯỜNG</a:t>
            </a:r>
            <a:endParaRPr lang="en-US" sz="1200" dirty="0"/>
          </a:p>
        </p:txBody>
      </p:sp>
      <p:sp>
        <p:nvSpPr>
          <p:cNvPr id="10" name="Shape 8"/>
          <p:cNvSpPr/>
          <p:nvPr/>
        </p:nvSpPr>
        <p:spPr>
          <a:xfrm>
            <a:off x="548640" y="6473952"/>
            <a:ext cx="82296" cy="82296"/>
          </a:xfrm>
          <a:prstGeom prst="ellipse">
            <a:avLst/>
          </a:prstGeom>
          <a:solidFill>
            <a:srgbClr val="A8903C"/>
          </a:solidFill>
          <a:ln w="12700">
            <a:solidFill>
              <a:srgbClr val="A8903C"/>
            </a:solidFill>
            <a:prstDash val="solid"/>
          </a:ln>
        </p:spPr>
      </p:sp>
      <p:sp>
        <p:nvSpPr>
          <p:cNvPr id="11" name="Text 9"/>
          <p:cNvSpPr/>
          <p:nvPr/>
        </p:nvSpPr>
        <p:spPr>
          <a:xfrm>
            <a:off x="731520" y="6382512"/>
            <a:ext cx="5943600" cy="274320"/>
          </a:xfrm>
          <a:prstGeom prst="rect">
            <a:avLst/>
          </a:prstGeom>
          <a:noFill/>
          <a:ln/>
        </p:spPr>
        <p:txBody>
          <a:bodyPr wrap="square" rtlCol="0" anchor="ctr"/>
          <a:lstStyle/>
          <a:p>
            <a:pPr algn="l" indent="0" marL="0">
              <a:buNone/>
            </a:pPr>
            <a:r>
              <a:rPr lang="en-US" sz="1050" dirty="0">
                <a:solidFill>
                  <a:srgbClr val="9AA0C0"/>
                </a:solidFill>
                <a:latin typeface="Segoe UI" pitchFamily="34" charset="0"/>
                <a:ea typeface="Segoe UI" pitchFamily="34" charset="-122"/>
                <a:cs typeface="Segoe UI" pitchFamily="34" charset="-120"/>
              </a:rPr>
              <a:t>Thông điệp cốt lõi</a:t>
            </a:r>
            <a:endParaRPr lang="en-US" sz="1050" dirty="0"/>
          </a:p>
        </p:txBody>
      </p:sp>
      <p:sp>
        <p:nvSpPr>
          <p:cNvPr id="12" name="Text 10"/>
          <p:cNvSpPr/>
          <p:nvPr/>
        </p:nvSpPr>
        <p:spPr>
          <a:xfrm>
            <a:off x="6217920" y="6382512"/>
            <a:ext cx="5422392" cy="274320"/>
          </a:xfrm>
          <a:prstGeom prst="rect">
            <a:avLst/>
          </a:prstGeom>
          <a:noFill/>
          <a:ln/>
        </p:spPr>
        <p:txBody>
          <a:bodyPr wrap="square" rtlCol="0" anchor="ctr"/>
          <a:lstStyle/>
          <a:p>
            <a:pPr algn="r" indent="0" marL="0">
              <a:buNone/>
            </a:pPr>
            <a:r>
              <a:rPr lang="en-US" sz="1050" dirty="0">
                <a:solidFill>
                  <a:srgbClr val="9AA0C0"/>
                </a:solidFill>
                <a:latin typeface="Segoe UI" pitchFamily="34" charset="0"/>
                <a:ea typeface="Segoe UI" pitchFamily="34" charset="-122"/>
                <a:cs typeface="Segoe UI" pitchFamily="34" charset="-120"/>
              </a:rPr>
              <a:t>John Kotter · 8 bước lãnh đạo sự thay đổi</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3EA"/>
        </a:solidFill>
      </p:bgPr>
    </p:bg>
    <p:spTree>
      <p:nvGrpSpPr>
        <p:cNvPr id="1" name=""/>
        <p:cNvGrpSpPr/>
        <p:nvPr/>
      </p:nvGrpSpPr>
      <p:grpSpPr>
        <a:xfrm>
          <a:off x="0" y="0"/>
          <a:ext cx="0" cy="0"/>
          <a:chOff x="0" y="0"/>
          <a:chExt cx="0" cy="0"/>
        </a:xfrm>
      </p:grpSpPr>
      <p:sp>
        <p:nvSpPr>
          <p:cNvPr id="2" name="Shape 0"/>
          <p:cNvSpPr/>
          <p:nvPr/>
        </p:nvSpPr>
        <p:spPr>
          <a:xfrm>
            <a:off x="0" y="0"/>
            <a:ext cx="4063898" cy="54864"/>
          </a:xfrm>
          <a:prstGeom prst="rect">
            <a:avLst/>
          </a:prstGeom>
          <a:solidFill>
            <a:srgbClr val="A8903C"/>
          </a:solidFill>
          <a:ln w="12700">
            <a:solidFill>
              <a:srgbClr val="A8903C"/>
            </a:solidFill>
            <a:prstDash val="solid"/>
          </a:ln>
        </p:spPr>
      </p:sp>
      <p:sp>
        <p:nvSpPr>
          <p:cNvPr id="3" name="Shape 1"/>
          <p:cNvSpPr/>
          <p:nvPr/>
        </p:nvSpPr>
        <p:spPr>
          <a:xfrm>
            <a:off x="4063898" y="0"/>
            <a:ext cx="4063898" cy="54864"/>
          </a:xfrm>
          <a:prstGeom prst="rect">
            <a:avLst/>
          </a:prstGeom>
          <a:solidFill>
            <a:srgbClr val="ECE5C2"/>
          </a:solidFill>
          <a:ln w="12700">
            <a:solidFill>
              <a:srgbClr val="ECE5C2"/>
            </a:solidFill>
            <a:prstDash val="solid"/>
          </a:ln>
        </p:spPr>
      </p:sp>
      <p:sp>
        <p:nvSpPr>
          <p:cNvPr id="4" name="Shape 2"/>
          <p:cNvSpPr/>
          <p:nvPr/>
        </p:nvSpPr>
        <p:spPr>
          <a:xfrm>
            <a:off x="8127797" y="0"/>
            <a:ext cx="4063898" cy="54864"/>
          </a:xfrm>
          <a:prstGeom prst="rect">
            <a:avLst/>
          </a:prstGeom>
          <a:solidFill>
            <a:srgbClr val="1C2350"/>
          </a:solidFill>
          <a:ln w="12700">
            <a:solidFill>
              <a:srgbClr val="1C2350"/>
            </a:solidFill>
            <a:prstDash val="solid"/>
          </a:ln>
        </p:spPr>
      </p:sp>
      <p:sp>
        <p:nvSpPr>
          <p:cNvPr id="5" name="Text 3"/>
          <p:cNvSpPr/>
          <p:nvPr/>
        </p:nvSpPr>
        <p:spPr>
          <a:xfrm>
            <a:off x="548640" y="292608"/>
            <a:ext cx="8229600" cy="274320"/>
          </a:xfrm>
          <a:prstGeom prst="rect">
            <a:avLst/>
          </a:prstGeom>
          <a:noFill/>
          <a:ln/>
        </p:spPr>
        <p:txBody>
          <a:bodyPr wrap="square" rtlCol="0" anchor="ctr"/>
          <a:lstStyle/>
          <a:p>
            <a:pPr algn="l" indent="0" marL="0">
              <a:buNone/>
            </a:pPr>
            <a:r>
              <a:rPr lang="en-US" sz="1100" b="1" spc="200" kern="0" dirty="0">
                <a:solidFill>
                  <a:srgbClr val="6A6538"/>
                </a:solidFill>
                <a:latin typeface="Segoe UI" pitchFamily="34" charset="0"/>
                <a:ea typeface="Segoe UI" pitchFamily="34" charset="-122"/>
                <a:cs typeface="Segoe UI" pitchFamily="34" charset="-120"/>
              </a:rPr>
              <a:t>BƯỚC 2 · TẦM QUAN TRỌNG</a:t>
            </a:r>
            <a:endParaRPr lang="en-US" sz="1100" dirty="0"/>
          </a:p>
        </p:txBody>
      </p:sp>
      <p:sp>
        <p:nvSpPr>
          <p:cNvPr id="6" name="Text 4"/>
          <p:cNvSpPr/>
          <p:nvPr/>
        </p:nvSpPr>
        <p:spPr>
          <a:xfrm>
            <a:off x="10607040" y="292608"/>
            <a:ext cx="1033272" cy="274320"/>
          </a:xfrm>
          <a:prstGeom prst="rect">
            <a:avLst/>
          </a:prstGeom>
          <a:noFill/>
          <a:ln/>
        </p:spPr>
        <p:txBody>
          <a:bodyPr wrap="square" rtlCol="0" anchor="ctr"/>
          <a:lstStyle/>
          <a:p>
            <a:pPr algn="r" indent="0" marL="0">
              <a:buNone/>
            </a:pPr>
            <a:r>
              <a:rPr lang="en-US" sz="1100" b="1" spc="100" kern="0" dirty="0">
                <a:solidFill>
                  <a:srgbClr val="5A6280"/>
                </a:solidFill>
                <a:latin typeface="Segoe UI" pitchFamily="34" charset="0"/>
                <a:ea typeface="Segoe UI" pitchFamily="34" charset="-122"/>
                <a:cs typeface="Segoe UI" pitchFamily="34" charset="-120"/>
              </a:rPr>
              <a:t>05 — 07</a:t>
            </a:r>
            <a:endParaRPr lang="en-US" sz="1100" dirty="0"/>
          </a:p>
        </p:txBody>
      </p:sp>
      <p:sp>
        <p:nvSpPr>
          <p:cNvPr id="7" name="Text 5"/>
          <p:cNvSpPr/>
          <p:nvPr/>
        </p:nvSpPr>
        <p:spPr>
          <a:xfrm>
            <a:off x="548640" y="621792"/>
            <a:ext cx="11094415" cy="914400"/>
          </a:xfrm>
          <a:prstGeom prst="rect">
            <a:avLst/>
          </a:prstGeom>
          <a:noFill/>
          <a:ln/>
        </p:spPr>
        <p:txBody>
          <a:bodyPr wrap="square" rtlCol="0" anchor="t"/>
          <a:lstStyle/>
          <a:p>
            <a:pPr algn="l" indent="0" marL="0">
              <a:buNone/>
            </a:pPr>
            <a:r>
              <a:rPr lang="en-US" sz="3200" b="1" dirty="0">
                <a:solidFill>
                  <a:srgbClr val="1C2350"/>
                </a:solidFill>
                <a:latin typeface="Georgia" pitchFamily="34" charset="0"/>
                <a:ea typeface="Georgia" pitchFamily="34" charset="-122"/>
                <a:cs typeface="Georgia" pitchFamily="34" charset="-120"/>
              </a:rPr>
              <a:t>Tại sao Đội ngũ dẫn đường </a:t>
            </a:r>
            <a:pPr algn="l" indent="0" marL="0">
              <a:buNone/>
            </a:pPr>
            <a:r>
              <a:rPr lang="en-US" sz="3200" b="1" dirty="0">
                <a:solidFill>
                  <a:srgbClr val="6A6538"/>
                </a:solidFill>
                <a:latin typeface="Georgia" pitchFamily="34" charset="0"/>
                <a:ea typeface="Georgia" pitchFamily="34" charset="-122"/>
                <a:cs typeface="Georgia" pitchFamily="34" charset="-120"/>
              </a:rPr>
              <a:t>lại quan trọng?</a:t>
            </a:r>
            <a:endParaRPr lang="en-US" sz="3200" dirty="0"/>
          </a:p>
        </p:txBody>
      </p:sp>
      <p:sp>
        <p:nvSpPr>
          <p:cNvPr id="8" name="Shape 6"/>
          <p:cNvSpPr/>
          <p:nvPr/>
        </p:nvSpPr>
        <p:spPr>
          <a:xfrm>
            <a:off x="566928" y="1591056"/>
            <a:ext cx="822960" cy="45720"/>
          </a:xfrm>
          <a:prstGeom prst="rect">
            <a:avLst/>
          </a:prstGeom>
          <a:solidFill>
            <a:srgbClr val="A8903C"/>
          </a:solidFill>
          <a:ln w="12700">
            <a:solidFill>
              <a:srgbClr val="A8903C"/>
            </a:solidFill>
            <a:prstDash val="solid"/>
          </a:ln>
        </p:spPr>
      </p:sp>
      <p:sp>
        <p:nvSpPr>
          <p:cNvPr id="9" name="Shape 7"/>
          <p:cNvSpPr/>
          <p:nvPr/>
        </p:nvSpPr>
        <p:spPr>
          <a:xfrm>
            <a:off x="548640" y="1856232"/>
            <a:ext cx="310896" cy="310896"/>
          </a:xfrm>
          <a:prstGeom prst="ellipse">
            <a:avLst/>
          </a:prstGeom>
          <a:solidFill>
            <a:srgbClr val="ECE5C2"/>
          </a:solidFill>
          <a:ln w="12700">
            <a:solidFill>
              <a:srgbClr val="ECE5C2"/>
            </a:solidFill>
            <a:prstDash val="solid"/>
          </a:ln>
        </p:spPr>
      </p:sp>
      <p:sp>
        <p:nvSpPr>
          <p:cNvPr id="10" name="Text 8"/>
          <p:cNvSpPr/>
          <p:nvPr/>
        </p:nvSpPr>
        <p:spPr>
          <a:xfrm>
            <a:off x="548640" y="1856232"/>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1</a:t>
            </a:r>
            <a:endParaRPr lang="en-US" sz="1200" dirty="0"/>
          </a:p>
        </p:txBody>
      </p:sp>
      <p:sp>
        <p:nvSpPr>
          <p:cNvPr id="11" name="Text 9"/>
          <p:cNvSpPr/>
          <p:nvPr/>
        </p:nvSpPr>
        <p:spPr>
          <a:xfrm>
            <a:off x="1024128" y="1783080"/>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Hiện thực hoá chiến lược của tổ chức, đem vào từng hoạt động hằng ngày</a:t>
            </a:r>
            <a:endParaRPr lang="en-US" sz="1250" dirty="0"/>
          </a:p>
        </p:txBody>
      </p:sp>
      <p:sp>
        <p:nvSpPr>
          <p:cNvPr id="12" name="Shape 10"/>
          <p:cNvSpPr/>
          <p:nvPr/>
        </p:nvSpPr>
        <p:spPr>
          <a:xfrm>
            <a:off x="6233008" y="1856232"/>
            <a:ext cx="310896" cy="310896"/>
          </a:xfrm>
          <a:prstGeom prst="ellipse">
            <a:avLst/>
          </a:prstGeom>
          <a:solidFill>
            <a:srgbClr val="ECE5C2"/>
          </a:solidFill>
          <a:ln w="12700">
            <a:solidFill>
              <a:srgbClr val="ECE5C2"/>
            </a:solidFill>
            <a:prstDash val="solid"/>
          </a:ln>
        </p:spPr>
      </p:sp>
      <p:sp>
        <p:nvSpPr>
          <p:cNvPr id="13" name="Text 11"/>
          <p:cNvSpPr/>
          <p:nvPr/>
        </p:nvSpPr>
        <p:spPr>
          <a:xfrm>
            <a:off x="6233008" y="1856232"/>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2</a:t>
            </a:r>
            <a:endParaRPr lang="en-US" sz="1200" dirty="0"/>
          </a:p>
        </p:txBody>
      </p:sp>
      <p:sp>
        <p:nvSpPr>
          <p:cNvPr id="14" name="Text 12"/>
          <p:cNvSpPr/>
          <p:nvPr/>
        </p:nvSpPr>
        <p:spPr>
          <a:xfrm>
            <a:off x="6708496" y="1783080"/>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Duy trì và đảm bảo sự khẩn cấp tích cực, tính khẩn trương trong tổ chức</a:t>
            </a:r>
            <a:endParaRPr lang="en-US" sz="1250" dirty="0"/>
          </a:p>
        </p:txBody>
      </p:sp>
      <p:sp>
        <p:nvSpPr>
          <p:cNvPr id="15" name="Shape 13"/>
          <p:cNvSpPr/>
          <p:nvPr/>
        </p:nvSpPr>
        <p:spPr>
          <a:xfrm>
            <a:off x="548640" y="2743200"/>
            <a:ext cx="310896" cy="310896"/>
          </a:xfrm>
          <a:prstGeom prst="ellipse">
            <a:avLst/>
          </a:prstGeom>
          <a:solidFill>
            <a:srgbClr val="ECE5C2"/>
          </a:solidFill>
          <a:ln w="12700">
            <a:solidFill>
              <a:srgbClr val="ECE5C2"/>
            </a:solidFill>
            <a:prstDash val="solid"/>
          </a:ln>
        </p:spPr>
      </p:sp>
      <p:sp>
        <p:nvSpPr>
          <p:cNvPr id="16" name="Text 14"/>
          <p:cNvSpPr/>
          <p:nvPr/>
        </p:nvSpPr>
        <p:spPr>
          <a:xfrm>
            <a:off x="548640" y="2743200"/>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3</a:t>
            </a:r>
            <a:endParaRPr lang="en-US" sz="1200" dirty="0"/>
          </a:p>
        </p:txBody>
      </p:sp>
      <p:sp>
        <p:nvSpPr>
          <p:cNvPr id="17" name="Text 15"/>
          <p:cNvSpPr/>
          <p:nvPr/>
        </p:nvSpPr>
        <p:spPr>
          <a:xfrm>
            <a:off x="1024128" y="2670048"/>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Thúc đẩy và gia tăng tính gắn kết liên phòng ban</a:t>
            </a:r>
            <a:endParaRPr lang="en-US" sz="1250" dirty="0"/>
          </a:p>
        </p:txBody>
      </p:sp>
      <p:sp>
        <p:nvSpPr>
          <p:cNvPr id="18" name="Shape 16"/>
          <p:cNvSpPr/>
          <p:nvPr/>
        </p:nvSpPr>
        <p:spPr>
          <a:xfrm>
            <a:off x="6233008" y="2743200"/>
            <a:ext cx="310896" cy="310896"/>
          </a:xfrm>
          <a:prstGeom prst="ellipse">
            <a:avLst/>
          </a:prstGeom>
          <a:solidFill>
            <a:srgbClr val="ECE5C2"/>
          </a:solidFill>
          <a:ln w="12700">
            <a:solidFill>
              <a:srgbClr val="ECE5C2"/>
            </a:solidFill>
            <a:prstDash val="solid"/>
          </a:ln>
        </p:spPr>
      </p:sp>
      <p:sp>
        <p:nvSpPr>
          <p:cNvPr id="19" name="Text 17"/>
          <p:cNvSpPr/>
          <p:nvPr/>
        </p:nvSpPr>
        <p:spPr>
          <a:xfrm>
            <a:off x="6233008" y="2743200"/>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4</a:t>
            </a:r>
            <a:endParaRPr lang="en-US" sz="1200" dirty="0"/>
          </a:p>
        </p:txBody>
      </p:sp>
      <p:sp>
        <p:nvSpPr>
          <p:cNvPr id="20" name="Text 18"/>
          <p:cNvSpPr/>
          <p:nvPr/>
        </p:nvSpPr>
        <p:spPr>
          <a:xfrm>
            <a:off x="6708496" y="2670048"/>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Phối hợp để đi đầu trong việc thực thi các hoạt động lan toả, gắn kết và lôi cuốn đội ngũ cho sự thay đổi</a:t>
            </a:r>
            <a:endParaRPr lang="en-US" sz="1250" dirty="0"/>
          </a:p>
        </p:txBody>
      </p:sp>
      <p:sp>
        <p:nvSpPr>
          <p:cNvPr id="21" name="Shape 19"/>
          <p:cNvSpPr/>
          <p:nvPr/>
        </p:nvSpPr>
        <p:spPr>
          <a:xfrm>
            <a:off x="548640" y="3630168"/>
            <a:ext cx="310896" cy="310896"/>
          </a:xfrm>
          <a:prstGeom prst="ellipse">
            <a:avLst/>
          </a:prstGeom>
          <a:solidFill>
            <a:srgbClr val="ECE5C2"/>
          </a:solidFill>
          <a:ln w="12700">
            <a:solidFill>
              <a:srgbClr val="ECE5C2"/>
            </a:solidFill>
            <a:prstDash val="solid"/>
          </a:ln>
        </p:spPr>
      </p:sp>
      <p:sp>
        <p:nvSpPr>
          <p:cNvPr id="22" name="Text 20"/>
          <p:cNvSpPr/>
          <p:nvPr/>
        </p:nvSpPr>
        <p:spPr>
          <a:xfrm>
            <a:off x="548640" y="3630168"/>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5</a:t>
            </a:r>
            <a:endParaRPr lang="en-US" sz="1200" dirty="0"/>
          </a:p>
        </p:txBody>
      </p:sp>
      <p:sp>
        <p:nvSpPr>
          <p:cNvPr id="23" name="Text 21"/>
          <p:cNvSpPr/>
          <p:nvPr/>
        </p:nvSpPr>
        <p:spPr>
          <a:xfrm>
            <a:off x="1024128" y="3557016"/>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Tạo ra nhiều vai trò lãnh đạo khác trong tổ chức</a:t>
            </a:r>
            <a:endParaRPr lang="en-US" sz="1250" dirty="0"/>
          </a:p>
        </p:txBody>
      </p:sp>
      <p:sp>
        <p:nvSpPr>
          <p:cNvPr id="24" name="Shape 22"/>
          <p:cNvSpPr/>
          <p:nvPr/>
        </p:nvSpPr>
        <p:spPr>
          <a:xfrm>
            <a:off x="6233008" y="3630168"/>
            <a:ext cx="310896" cy="310896"/>
          </a:xfrm>
          <a:prstGeom prst="ellipse">
            <a:avLst/>
          </a:prstGeom>
          <a:solidFill>
            <a:srgbClr val="ECE5C2"/>
          </a:solidFill>
          <a:ln w="12700">
            <a:solidFill>
              <a:srgbClr val="ECE5C2"/>
            </a:solidFill>
            <a:prstDash val="solid"/>
          </a:ln>
        </p:spPr>
      </p:sp>
      <p:sp>
        <p:nvSpPr>
          <p:cNvPr id="25" name="Text 23"/>
          <p:cNvSpPr/>
          <p:nvPr/>
        </p:nvSpPr>
        <p:spPr>
          <a:xfrm>
            <a:off x="6233008" y="3630168"/>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6</a:t>
            </a:r>
            <a:endParaRPr lang="en-US" sz="1200" dirty="0"/>
          </a:p>
        </p:txBody>
      </p:sp>
      <p:sp>
        <p:nvSpPr>
          <p:cNvPr id="26" name="Text 24"/>
          <p:cNvSpPr/>
          <p:nvPr/>
        </p:nvSpPr>
        <p:spPr>
          <a:xfrm>
            <a:off x="6708496" y="3557016"/>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Hiện thực hoá, mang những nguyên tắc nền tảng của sự thay đổi vào vận hành công việc hằng ngày</a:t>
            </a:r>
            <a:endParaRPr lang="en-US" sz="1250" dirty="0"/>
          </a:p>
        </p:txBody>
      </p:sp>
      <p:sp>
        <p:nvSpPr>
          <p:cNvPr id="27" name="Shape 25"/>
          <p:cNvSpPr/>
          <p:nvPr/>
        </p:nvSpPr>
        <p:spPr>
          <a:xfrm>
            <a:off x="548640" y="4517136"/>
            <a:ext cx="310896" cy="310896"/>
          </a:xfrm>
          <a:prstGeom prst="ellipse">
            <a:avLst/>
          </a:prstGeom>
          <a:solidFill>
            <a:srgbClr val="ECE5C2"/>
          </a:solidFill>
          <a:ln w="12700">
            <a:solidFill>
              <a:srgbClr val="ECE5C2"/>
            </a:solidFill>
            <a:prstDash val="solid"/>
          </a:ln>
        </p:spPr>
      </p:sp>
      <p:sp>
        <p:nvSpPr>
          <p:cNvPr id="28" name="Text 26"/>
          <p:cNvSpPr/>
          <p:nvPr/>
        </p:nvSpPr>
        <p:spPr>
          <a:xfrm>
            <a:off x="548640" y="4517136"/>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7</a:t>
            </a:r>
            <a:endParaRPr lang="en-US" sz="1200" dirty="0"/>
          </a:p>
        </p:txBody>
      </p:sp>
      <p:sp>
        <p:nvSpPr>
          <p:cNvPr id="29" name="Text 27"/>
          <p:cNvSpPr/>
          <p:nvPr/>
        </p:nvSpPr>
        <p:spPr>
          <a:xfrm>
            <a:off x="1024128" y="4443984"/>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Lan toả năng lực tích cực và sự cam kết đến đội ngũ phòng ban mình</a:t>
            </a:r>
            <a:endParaRPr lang="en-US" sz="1250" dirty="0"/>
          </a:p>
        </p:txBody>
      </p:sp>
      <p:sp>
        <p:nvSpPr>
          <p:cNvPr id="30" name="Shape 28"/>
          <p:cNvSpPr/>
          <p:nvPr/>
        </p:nvSpPr>
        <p:spPr>
          <a:xfrm>
            <a:off x="6233008" y="4517136"/>
            <a:ext cx="310896" cy="310896"/>
          </a:xfrm>
          <a:prstGeom prst="ellipse">
            <a:avLst/>
          </a:prstGeom>
          <a:solidFill>
            <a:srgbClr val="ECE5C2"/>
          </a:solidFill>
          <a:ln w="12700">
            <a:solidFill>
              <a:srgbClr val="ECE5C2"/>
            </a:solidFill>
            <a:prstDash val="solid"/>
          </a:ln>
        </p:spPr>
      </p:sp>
      <p:sp>
        <p:nvSpPr>
          <p:cNvPr id="31" name="Text 29"/>
          <p:cNvSpPr/>
          <p:nvPr/>
        </p:nvSpPr>
        <p:spPr>
          <a:xfrm>
            <a:off x="6233008" y="4517136"/>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8</a:t>
            </a:r>
            <a:endParaRPr lang="en-US" sz="1200" dirty="0"/>
          </a:p>
        </p:txBody>
      </p:sp>
      <p:sp>
        <p:nvSpPr>
          <p:cNvPr id="32" name="Text 30"/>
          <p:cNvSpPr/>
          <p:nvPr/>
        </p:nvSpPr>
        <p:spPr>
          <a:xfrm>
            <a:off x="6708496" y="4443984"/>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Nhân rộng những hành vi mới, giá trị cốt lõi mới thông qua việc làm gương</a:t>
            </a:r>
            <a:endParaRPr lang="en-US" sz="1250" dirty="0"/>
          </a:p>
        </p:txBody>
      </p:sp>
      <p:sp>
        <p:nvSpPr>
          <p:cNvPr id="33" name="Shape 31"/>
          <p:cNvSpPr/>
          <p:nvPr/>
        </p:nvSpPr>
        <p:spPr>
          <a:xfrm>
            <a:off x="548640" y="5404104"/>
            <a:ext cx="310896" cy="310896"/>
          </a:xfrm>
          <a:prstGeom prst="ellipse">
            <a:avLst/>
          </a:prstGeom>
          <a:solidFill>
            <a:srgbClr val="ECE5C2"/>
          </a:solidFill>
          <a:ln w="12700">
            <a:solidFill>
              <a:srgbClr val="ECE5C2"/>
            </a:solidFill>
            <a:prstDash val="solid"/>
          </a:ln>
        </p:spPr>
      </p:sp>
      <p:sp>
        <p:nvSpPr>
          <p:cNvPr id="34" name="Text 32"/>
          <p:cNvSpPr/>
          <p:nvPr/>
        </p:nvSpPr>
        <p:spPr>
          <a:xfrm>
            <a:off x="548640" y="5404104"/>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9</a:t>
            </a:r>
            <a:endParaRPr lang="en-US" sz="1200" dirty="0"/>
          </a:p>
        </p:txBody>
      </p:sp>
      <p:sp>
        <p:nvSpPr>
          <p:cNvPr id="35" name="Text 33"/>
          <p:cNvSpPr/>
          <p:nvPr/>
        </p:nvSpPr>
        <p:spPr>
          <a:xfrm>
            <a:off x="1024128" y="5330952"/>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Khuyến khích những góc nhìn đa dạng để dám thử những ý tưởng, giải pháp mới</a:t>
            </a:r>
            <a:endParaRPr lang="en-US" sz="1250" dirty="0"/>
          </a:p>
        </p:txBody>
      </p:sp>
      <p:sp>
        <p:nvSpPr>
          <p:cNvPr id="36" name="Shape 34"/>
          <p:cNvSpPr/>
          <p:nvPr/>
        </p:nvSpPr>
        <p:spPr>
          <a:xfrm>
            <a:off x="6233008" y="5404104"/>
            <a:ext cx="310896" cy="310896"/>
          </a:xfrm>
          <a:prstGeom prst="ellipse">
            <a:avLst/>
          </a:prstGeom>
          <a:solidFill>
            <a:srgbClr val="ECE5C2"/>
          </a:solidFill>
          <a:ln w="12700">
            <a:solidFill>
              <a:srgbClr val="ECE5C2"/>
            </a:solidFill>
            <a:prstDash val="solid"/>
          </a:ln>
        </p:spPr>
      </p:sp>
      <p:sp>
        <p:nvSpPr>
          <p:cNvPr id="37" name="Text 35"/>
          <p:cNvSpPr/>
          <p:nvPr/>
        </p:nvSpPr>
        <p:spPr>
          <a:xfrm>
            <a:off x="6233008" y="5404104"/>
            <a:ext cx="310896" cy="310896"/>
          </a:xfrm>
          <a:prstGeom prst="rect">
            <a:avLst/>
          </a:prstGeom>
          <a:noFill/>
          <a:ln/>
        </p:spPr>
        <p:txBody>
          <a:bodyPr wrap="square" rtlCol="0" anchor="ctr"/>
          <a:lstStyle/>
          <a:p>
            <a:pPr algn="ctr" indent="0" marL="0">
              <a:buNone/>
            </a:pPr>
            <a:r>
              <a:rPr lang="en-US" sz="1200" b="1" dirty="0">
                <a:solidFill>
                  <a:srgbClr val="6A6538"/>
                </a:solidFill>
                <a:latin typeface="Georgia" pitchFamily="34" charset="0"/>
                <a:ea typeface="Georgia" pitchFamily="34" charset="-122"/>
                <a:cs typeface="Georgia" pitchFamily="34" charset="-120"/>
              </a:rPr>
              <a:t>10</a:t>
            </a:r>
            <a:endParaRPr lang="en-US" sz="1200" dirty="0"/>
          </a:p>
        </p:txBody>
      </p:sp>
      <p:sp>
        <p:nvSpPr>
          <p:cNvPr id="38" name="Text 36"/>
          <p:cNvSpPr/>
          <p:nvPr/>
        </p:nvSpPr>
        <p:spPr>
          <a:xfrm>
            <a:off x="6708496" y="5330952"/>
            <a:ext cx="4934560" cy="832104"/>
          </a:xfrm>
          <a:prstGeom prst="rect">
            <a:avLst/>
          </a:prstGeom>
          <a:noFill/>
          <a:ln/>
        </p:spPr>
        <p:txBody>
          <a:bodyPr wrap="square" rtlCol="0" anchor="ctr"/>
          <a:lstStyle/>
          <a:p>
            <a:pPr algn="l" indent="0" marL="0">
              <a:lnSpc>
                <a:spcPts val="1700"/>
              </a:lnSpc>
              <a:buNone/>
            </a:pPr>
            <a:r>
              <a:rPr lang="en-US" sz="1250" dirty="0">
                <a:solidFill>
                  <a:srgbClr val="3A4160"/>
                </a:solidFill>
                <a:latin typeface="Segoe UI" pitchFamily="34" charset="0"/>
                <a:ea typeface="Segoe UI" pitchFamily="34" charset="-122"/>
                <a:cs typeface="Segoe UI" pitchFamily="34" charset="-120"/>
              </a:rPr>
              <a:t>Chủ động tạo ra, ghi nhận, ăn mừng những chiến thắng nhỏ</a:t>
            </a:r>
            <a:endParaRPr lang="en-US" sz="1250" dirty="0"/>
          </a:p>
        </p:txBody>
      </p:sp>
      <p:sp>
        <p:nvSpPr>
          <p:cNvPr id="39" name="Shape 37"/>
          <p:cNvSpPr/>
          <p:nvPr/>
        </p:nvSpPr>
        <p:spPr>
          <a:xfrm>
            <a:off x="548640" y="6473952"/>
            <a:ext cx="82296" cy="82296"/>
          </a:xfrm>
          <a:prstGeom prst="ellipse">
            <a:avLst/>
          </a:prstGeom>
          <a:solidFill>
            <a:srgbClr val="A8903C"/>
          </a:solidFill>
          <a:ln w="12700">
            <a:solidFill>
              <a:srgbClr val="A8903C"/>
            </a:solidFill>
            <a:prstDash val="solid"/>
          </a:ln>
        </p:spPr>
      </p:sp>
      <p:sp>
        <p:nvSpPr>
          <p:cNvPr id="40" name="Text 38"/>
          <p:cNvSpPr/>
          <p:nvPr/>
        </p:nvSpPr>
        <p:spPr>
          <a:xfrm>
            <a:off x="731520" y="6382512"/>
            <a:ext cx="5943600" cy="274320"/>
          </a:xfrm>
          <a:prstGeom prst="rect">
            <a:avLst/>
          </a:prstGeom>
          <a:noFill/>
          <a:ln/>
        </p:spPr>
        <p:txBody>
          <a:bodyPr wrap="square" rtlCol="0" anchor="ctr"/>
          <a:lstStyle/>
          <a:p>
            <a:pPr algn="l" indent="0" marL="0">
              <a:buNone/>
            </a:pPr>
            <a:r>
              <a:rPr lang="en-US" sz="1050" dirty="0">
                <a:solidFill>
                  <a:srgbClr val="5A6280"/>
                </a:solidFill>
                <a:latin typeface="Segoe UI" pitchFamily="34" charset="0"/>
                <a:ea typeface="Segoe UI" pitchFamily="34" charset="-122"/>
                <a:cs typeface="Segoe UI" pitchFamily="34" charset="-120"/>
              </a:rPr>
              <a:t>Tại sao đội ngũ dẫn đường lại quan trọng?</a:t>
            </a:r>
            <a:endParaRPr lang="en-US" sz="1050" dirty="0"/>
          </a:p>
        </p:txBody>
      </p:sp>
      <p:sp>
        <p:nvSpPr>
          <p:cNvPr id="41" name="Text 39"/>
          <p:cNvSpPr/>
          <p:nvPr/>
        </p:nvSpPr>
        <p:spPr>
          <a:xfrm>
            <a:off x="6217920" y="6382512"/>
            <a:ext cx="5422392" cy="274320"/>
          </a:xfrm>
          <a:prstGeom prst="rect">
            <a:avLst/>
          </a:prstGeom>
          <a:noFill/>
          <a:ln/>
        </p:spPr>
        <p:txBody>
          <a:bodyPr wrap="square" rtlCol="0" anchor="ctr"/>
          <a:lstStyle/>
          <a:p>
            <a:pPr algn="r" indent="0" marL="0">
              <a:buNone/>
            </a:pPr>
            <a:r>
              <a:rPr lang="en-US" sz="1050" dirty="0">
                <a:solidFill>
                  <a:srgbClr val="5A6280"/>
                </a:solidFill>
                <a:latin typeface="Segoe UI" pitchFamily="34" charset="0"/>
                <a:ea typeface="Segoe UI" pitchFamily="34" charset="-122"/>
                <a:cs typeface="Segoe UI" pitchFamily="34" charset="-120"/>
              </a:rPr>
              <a:t>John Kotter · 8 bước lãnh đạo sự thay đổi</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3EA"/>
        </a:solidFill>
      </p:bgPr>
    </p:bg>
    <p:spTree>
      <p:nvGrpSpPr>
        <p:cNvPr id="1" name=""/>
        <p:cNvGrpSpPr/>
        <p:nvPr/>
      </p:nvGrpSpPr>
      <p:grpSpPr>
        <a:xfrm>
          <a:off x="0" y="0"/>
          <a:ext cx="0" cy="0"/>
          <a:chOff x="0" y="0"/>
          <a:chExt cx="0" cy="0"/>
        </a:xfrm>
      </p:grpSpPr>
      <p:sp>
        <p:nvSpPr>
          <p:cNvPr id="2" name="Shape 0"/>
          <p:cNvSpPr/>
          <p:nvPr/>
        </p:nvSpPr>
        <p:spPr>
          <a:xfrm>
            <a:off x="0" y="0"/>
            <a:ext cx="4063898" cy="54864"/>
          </a:xfrm>
          <a:prstGeom prst="rect">
            <a:avLst/>
          </a:prstGeom>
          <a:solidFill>
            <a:srgbClr val="A8903C"/>
          </a:solidFill>
          <a:ln w="12700">
            <a:solidFill>
              <a:srgbClr val="A8903C"/>
            </a:solidFill>
            <a:prstDash val="solid"/>
          </a:ln>
        </p:spPr>
      </p:sp>
      <p:sp>
        <p:nvSpPr>
          <p:cNvPr id="3" name="Shape 1"/>
          <p:cNvSpPr/>
          <p:nvPr/>
        </p:nvSpPr>
        <p:spPr>
          <a:xfrm>
            <a:off x="4063898" y="0"/>
            <a:ext cx="4063898" cy="54864"/>
          </a:xfrm>
          <a:prstGeom prst="rect">
            <a:avLst/>
          </a:prstGeom>
          <a:solidFill>
            <a:srgbClr val="ECE5C2"/>
          </a:solidFill>
          <a:ln w="12700">
            <a:solidFill>
              <a:srgbClr val="ECE5C2"/>
            </a:solidFill>
            <a:prstDash val="solid"/>
          </a:ln>
        </p:spPr>
      </p:sp>
      <p:sp>
        <p:nvSpPr>
          <p:cNvPr id="4" name="Shape 2"/>
          <p:cNvSpPr/>
          <p:nvPr/>
        </p:nvSpPr>
        <p:spPr>
          <a:xfrm>
            <a:off x="8127797" y="0"/>
            <a:ext cx="4063898" cy="54864"/>
          </a:xfrm>
          <a:prstGeom prst="rect">
            <a:avLst/>
          </a:prstGeom>
          <a:solidFill>
            <a:srgbClr val="1C2350"/>
          </a:solidFill>
          <a:ln w="12700">
            <a:solidFill>
              <a:srgbClr val="1C2350"/>
            </a:solidFill>
            <a:prstDash val="solid"/>
          </a:ln>
        </p:spPr>
      </p:sp>
      <p:sp>
        <p:nvSpPr>
          <p:cNvPr id="5" name="Text 3"/>
          <p:cNvSpPr/>
          <p:nvPr/>
        </p:nvSpPr>
        <p:spPr>
          <a:xfrm>
            <a:off x="548640" y="292608"/>
            <a:ext cx="8229600" cy="274320"/>
          </a:xfrm>
          <a:prstGeom prst="rect">
            <a:avLst/>
          </a:prstGeom>
          <a:noFill/>
          <a:ln/>
        </p:spPr>
        <p:txBody>
          <a:bodyPr wrap="square" rtlCol="0" anchor="ctr"/>
          <a:lstStyle/>
          <a:p>
            <a:pPr algn="l" indent="0" marL="0">
              <a:buNone/>
            </a:pPr>
            <a:r>
              <a:rPr lang="en-US" sz="1100" b="1" spc="200" kern="0" dirty="0">
                <a:solidFill>
                  <a:srgbClr val="6A6538"/>
                </a:solidFill>
                <a:latin typeface="Segoe UI" pitchFamily="34" charset="0"/>
                <a:ea typeface="Segoe UI" pitchFamily="34" charset="-122"/>
                <a:cs typeface="Segoe UI" pitchFamily="34" charset="-120"/>
              </a:rPr>
              <a:t>BƯỚC 2 · LỰA CHỌN</a:t>
            </a:r>
            <a:endParaRPr lang="en-US" sz="1100" dirty="0"/>
          </a:p>
        </p:txBody>
      </p:sp>
      <p:sp>
        <p:nvSpPr>
          <p:cNvPr id="6" name="Text 4"/>
          <p:cNvSpPr/>
          <p:nvPr/>
        </p:nvSpPr>
        <p:spPr>
          <a:xfrm>
            <a:off x="10607040" y="292608"/>
            <a:ext cx="1033272" cy="274320"/>
          </a:xfrm>
          <a:prstGeom prst="rect">
            <a:avLst/>
          </a:prstGeom>
          <a:noFill/>
          <a:ln/>
        </p:spPr>
        <p:txBody>
          <a:bodyPr wrap="square" rtlCol="0" anchor="ctr"/>
          <a:lstStyle/>
          <a:p>
            <a:pPr algn="r" indent="0" marL="0">
              <a:buNone/>
            </a:pPr>
            <a:r>
              <a:rPr lang="en-US" sz="1100" b="1" spc="100" kern="0" dirty="0">
                <a:solidFill>
                  <a:srgbClr val="5A6280"/>
                </a:solidFill>
                <a:latin typeface="Segoe UI" pitchFamily="34" charset="0"/>
                <a:ea typeface="Segoe UI" pitchFamily="34" charset="-122"/>
                <a:cs typeface="Segoe UI" pitchFamily="34" charset="-120"/>
              </a:rPr>
              <a:t>06 — 07</a:t>
            </a:r>
            <a:endParaRPr lang="en-US" sz="1100" dirty="0"/>
          </a:p>
        </p:txBody>
      </p:sp>
      <p:sp>
        <p:nvSpPr>
          <p:cNvPr id="7" name="Text 5"/>
          <p:cNvSpPr/>
          <p:nvPr/>
        </p:nvSpPr>
        <p:spPr>
          <a:xfrm>
            <a:off x="548640" y="621792"/>
            <a:ext cx="11094415" cy="914400"/>
          </a:xfrm>
          <a:prstGeom prst="rect">
            <a:avLst/>
          </a:prstGeom>
          <a:noFill/>
          <a:ln/>
        </p:spPr>
        <p:txBody>
          <a:bodyPr wrap="square" rtlCol="0" anchor="t"/>
          <a:lstStyle/>
          <a:p>
            <a:pPr algn="l" indent="0" marL="0">
              <a:buNone/>
            </a:pPr>
            <a:r>
              <a:rPr lang="en-US" sz="3000" b="1" dirty="0">
                <a:solidFill>
                  <a:srgbClr val="1C2350"/>
                </a:solidFill>
                <a:latin typeface="Georgia" pitchFamily="34" charset="0"/>
                <a:ea typeface="Georgia" pitchFamily="34" charset="-122"/>
                <a:cs typeface="Georgia" pitchFamily="34" charset="-120"/>
              </a:rPr>
              <a:t>Tóm lại — Để lựa chọn Đội ngũ dẫn đường, </a:t>
            </a:r>
            <a:pPr algn="l" indent="0" marL="0">
              <a:buNone/>
            </a:pPr>
            <a:r>
              <a:rPr lang="en-US" sz="3000" b="1" dirty="0">
                <a:solidFill>
                  <a:srgbClr val="6A6538"/>
                </a:solidFill>
                <a:latin typeface="Georgia" pitchFamily="34" charset="0"/>
                <a:ea typeface="Georgia" pitchFamily="34" charset="-122"/>
                <a:cs typeface="Georgia" pitchFamily="34" charset="-120"/>
              </a:rPr>
              <a:t>họ là:</a:t>
            </a:r>
            <a:endParaRPr lang="en-US" sz="3000" dirty="0"/>
          </a:p>
        </p:txBody>
      </p:sp>
      <p:sp>
        <p:nvSpPr>
          <p:cNvPr id="8" name="Shape 6"/>
          <p:cNvSpPr/>
          <p:nvPr/>
        </p:nvSpPr>
        <p:spPr>
          <a:xfrm>
            <a:off x="566928" y="1591056"/>
            <a:ext cx="822960" cy="45720"/>
          </a:xfrm>
          <a:prstGeom prst="rect">
            <a:avLst/>
          </a:prstGeom>
          <a:solidFill>
            <a:srgbClr val="A8903C"/>
          </a:solidFill>
          <a:ln w="12700">
            <a:solidFill>
              <a:srgbClr val="A8903C"/>
            </a:solidFill>
            <a:prstDash val="solid"/>
          </a:ln>
        </p:spPr>
      </p:sp>
      <p:sp>
        <p:nvSpPr>
          <p:cNvPr id="9" name="Shape 7"/>
          <p:cNvSpPr/>
          <p:nvPr/>
        </p:nvSpPr>
        <p:spPr>
          <a:xfrm>
            <a:off x="548640" y="1874520"/>
            <a:ext cx="2622728" cy="3794760"/>
          </a:xfrm>
          <a:prstGeom prst="roundRect">
            <a:avLst>
              <a:gd name="adj" fmla="val 2789"/>
            </a:avLst>
          </a:prstGeom>
          <a:solidFill>
            <a:srgbClr val="FFFFFF"/>
          </a:solidFill>
          <a:ln w="12700">
            <a:solidFill>
              <a:srgbClr val="DEDAD0"/>
            </a:solidFill>
            <a:prstDash val="solid"/>
          </a:ln>
        </p:spPr>
      </p:sp>
      <p:sp>
        <p:nvSpPr>
          <p:cNvPr id="10" name="Shape 8"/>
          <p:cNvSpPr/>
          <p:nvPr/>
        </p:nvSpPr>
        <p:spPr>
          <a:xfrm>
            <a:off x="548640" y="1874520"/>
            <a:ext cx="2622728" cy="64008"/>
          </a:xfrm>
          <a:prstGeom prst="rect">
            <a:avLst/>
          </a:prstGeom>
          <a:solidFill>
            <a:srgbClr val="A8903C"/>
          </a:solidFill>
          <a:ln w="12700">
            <a:solidFill>
              <a:srgbClr val="A8903C"/>
            </a:solidFill>
            <a:prstDash val="solid"/>
          </a:ln>
        </p:spPr>
      </p:sp>
      <p:sp>
        <p:nvSpPr>
          <p:cNvPr id="11" name="Shape 9"/>
          <p:cNvSpPr/>
          <p:nvPr/>
        </p:nvSpPr>
        <p:spPr>
          <a:xfrm>
            <a:off x="749808" y="2148840"/>
            <a:ext cx="566928" cy="566928"/>
          </a:xfrm>
          <a:prstGeom prst="roundRect">
            <a:avLst>
              <a:gd name="adj" fmla="val 40323"/>
            </a:avLst>
          </a:prstGeom>
          <a:solidFill>
            <a:srgbClr val="ECE5C2"/>
          </a:solidFill>
          <a:ln w="12700">
            <a:solidFill>
              <a:srgbClr val="ECE5C2"/>
            </a:solidFill>
            <a:prstDash val="solid"/>
          </a:ln>
        </p:spPr>
      </p:sp>
      <p:sp>
        <p:nvSpPr>
          <p:cNvPr id="12" name="Text 10"/>
          <p:cNvSpPr/>
          <p:nvPr/>
        </p:nvSpPr>
        <p:spPr>
          <a:xfrm>
            <a:off x="749808" y="2148840"/>
            <a:ext cx="566928" cy="566928"/>
          </a:xfrm>
          <a:prstGeom prst="rect">
            <a:avLst/>
          </a:prstGeom>
          <a:noFill/>
          <a:ln/>
        </p:spPr>
        <p:txBody>
          <a:bodyPr wrap="square" rtlCol="0" anchor="ctr"/>
          <a:lstStyle/>
          <a:p>
            <a:pPr algn="ctr" indent="0" marL="0">
              <a:buNone/>
            </a:pPr>
            <a:r>
              <a:rPr lang="en-US" sz="2200" b="1" dirty="0">
                <a:solidFill>
                  <a:srgbClr val="6A6538"/>
                </a:solidFill>
                <a:latin typeface="Georgia" pitchFamily="34" charset="0"/>
                <a:ea typeface="Georgia" pitchFamily="34" charset="-122"/>
                <a:cs typeface="Georgia" pitchFamily="34" charset="-120"/>
              </a:rPr>
              <a:t>1</a:t>
            </a:r>
            <a:endParaRPr lang="en-US" sz="2200" dirty="0"/>
          </a:p>
        </p:txBody>
      </p:sp>
      <p:sp>
        <p:nvSpPr>
          <p:cNvPr id="13" name="Text 11"/>
          <p:cNvSpPr/>
          <p:nvPr/>
        </p:nvSpPr>
        <p:spPr>
          <a:xfrm>
            <a:off x="749808" y="2916936"/>
            <a:ext cx="2220392" cy="685800"/>
          </a:xfrm>
          <a:prstGeom prst="rect">
            <a:avLst/>
          </a:prstGeom>
          <a:noFill/>
          <a:ln/>
        </p:spPr>
        <p:txBody>
          <a:bodyPr wrap="square" rtlCol="0" anchor="t"/>
          <a:lstStyle/>
          <a:p>
            <a:pPr algn="l" indent="0" marL="0">
              <a:buNone/>
            </a:pPr>
            <a:r>
              <a:rPr lang="en-US" sz="1900" b="1" dirty="0">
                <a:solidFill>
                  <a:srgbClr val="1C2350"/>
                </a:solidFill>
                <a:latin typeface="Georgia" pitchFamily="34" charset="0"/>
                <a:ea typeface="Georgia" pitchFamily="34" charset="-122"/>
                <a:cs typeface="Georgia" pitchFamily="34" charset="-120"/>
              </a:rPr>
              <a:t>Tinh thần tự nguyện</a:t>
            </a:r>
            <a:endParaRPr lang="en-US" sz="1900" dirty="0"/>
          </a:p>
        </p:txBody>
      </p:sp>
      <p:sp>
        <p:nvSpPr>
          <p:cNvPr id="14" name="Text 12"/>
          <p:cNvSpPr/>
          <p:nvPr/>
        </p:nvSpPr>
        <p:spPr>
          <a:xfrm>
            <a:off x="749808" y="3657600"/>
            <a:ext cx="2220392" cy="1097280"/>
          </a:xfrm>
          <a:prstGeom prst="rect">
            <a:avLst/>
          </a:prstGeom>
          <a:noFill/>
          <a:ln/>
        </p:spPr>
        <p:txBody>
          <a:bodyPr wrap="square" rtlCol="0" anchor="t"/>
          <a:lstStyle/>
          <a:p>
            <a:pPr algn="l" indent="0" marL="0">
              <a:lnSpc>
                <a:spcPts val="1800"/>
              </a:lnSpc>
              <a:buNone/>
            </a:pPr>
            <a:r>
              <a:rPr lang="en-US" sz="1250" dirty="0">
                <a:solidFill>
                  <a:srgbClr val="3A4160"/>
                </a:solidFill>
                <a:latin typeface="Segoe UI" pitchFamily="34" charset="0"/>
                <a:ea typeface="Segoe UI" pitchFamily="34" charset="-122"/>
                <a:cs typeface="Segoe UI" pitchFamily="34" charset="-120"/>
              </a:rPr>
              <a:t>Xuất phát từ tinh thần tự nguyện, mong muốn tham gia.</a:t>
            </a:r>
            <a:endParaRPr lang="en-US" sz="1250" dirty="0"/>
          </a:p>
        </p:txBody>
      </p:sp>
      <p:sp>
        <p:nvSpPr>
          <p:cNvPr id="15" name="Shape 13"/>
          <p:cNvSpPr/>
          <p:nvPr/>
        </p:nvSpPr>
        <p:spPr>
          <a:xfrm>
            <a:off x="3372536" y="1874520"/>
            <a:ext cx="2622728" cy="3794760"/>
          </a:xfrm>
          <a:prstGeom prst="roundRect">
            <a:avLst>
              <a:gd name="adj" fmla="val 2789"/>
            </a:avLst>
          </a:prstGeom>
          <a:solidFill>
            <a:srgbClr val="FFFFFF"/>
          </a:solidFill>
          <a:ln w="12700">
            <a:solidFill>
              <a:srgbClr val="DEDAD0"/>
            </a:solidFill>
            <a:prstDash val="solid"/>
          </a:ln>
        </p:spPr>
      </p:sp>
      <p:sp>
        <p:nvSpPr>
          <p:cNvPr id="16" name="Shape 14"/>
          <p:cNvSpPr/>
          <p:nvPr/>
        </p:nvSpPr>
        <p:spPr>
          <a:xfrm>
            <a:off x="3372536" y="1874520"/>
            <a:ext cx="2622728" cy="64008"/>
          </a:xfrm>
          <a:prstGeom prst="rect">
            <a:avLst/>
          </a:prstGeom>
          <a:solidFill>
            <a:srgbClr val="A8903C"/>
          </a:solidFill>
          <a:ln w="12700">
            <a:solidFill>
              <a:srgbClr val="A8903C"/>
            </a:solidFill>
            <a:prstDash val="solid"/>
          </a:ln>
        </p:spPr>
      </p:sp>
      <p:sp>
        <p:nvSpPr>
          <p:cNvPr id="17" name="Shape 15"/>
          <p:cNvSpPr/>
          <p:nvPr/>
        </p:nvSpPr>
        <p:spPr>
          <a:xfrm>
            <a:off x="3573704" y="2148840"/>
            <a:ext cx="566928" cy="566928"/>
          </a:xfrm>
          <a:prstGeom prst="roundRect">
            <a:avLst>
              <a:gd name="adj" fmla="val 40323"/>
            </a:avLst>
          </a:prstGeom>
          <a:solidFill>
            <a:srgbClr val="ECE5C2"/>
          </a:solidFill>
          <a:ln w="12700">
            <a:solidFill>
              <a:srgbClr val="ECE5C2"/>
            </a:solidFill>
            <a:prstDash val="solid"/>
          </a:ln>
        </p:spPr>
      </p:sp>
      <p:sp>
        <p:nvSpPr>
          <p:cNvPr id="18" name="Text 16"/>
          <p:cNvSpPr/>
          <p:nvPr/>
        </p:nvSpPr>
        <p:spPr>
          <a:xfrm>
            <a:off x="3573704" y="2148840"/>
            <a:ext cx="566928" cy="566928"/>
          </a:xfrm>
          <a:prstGeom prst="rect">
            <a:avLst/>
          </a:prstGeom>
          <a:noFill/>
          <a:ln/>
        </p:spPr>
        <p:txBody>
          <a:bodyPr wrap="square" rtlCol="0" anchor="ctr"/>
          <a:lstStyle/>
          <a:p>
            <a:pPr algn="ctr" indent="0" marL="0">
              <a:buNone/>
            </a:pPr>
            <a:r>
              <a:rPr lang="en-US" sz="2200" b="1" dirty="0">
                <a:solidFill>
                  <a:srgbClr val="6A6538"/>
                </a:solidFill>
                <a:latin typeface="Georgia" pitchFamily="34" charset="0"/>
                <a:ea typeface="Georgia" pitchFamily="34" charset="-122"/>
                <a:cs typeface="Georgia" pitchFamily="34" charset="-120"/>
              </a:rPr>
              <a:t>2</a:t>
            </a:r>
            <a:endParaRPr lang="en-US" sz="2200" dirty="0"/>
          </a:p>
        </p:txBody>
      </p:sp>
      <p:sp>
        <p:nvSpPr>
          <p:cNvPr id="19" name="Text 17"/>
          <p:cNvSpPr/>
          <p:nvPr/>
        </p:nvSpPr>
        <p:spPr>
          <a:xfrm>
            <a:off x="3573704" y="2916936"/>
            <a:ext cx="2220392" cy="685800"/>
          </a:xfrm>
          <a:prstGeom prst="rect">
            <a:avLst/>
          </a:prstGeom>
          <a:noFill/>
          <a:ln/>
        </p:spPr>
        <p:txBody>
          <a:bodyPr wrap="square" rtlCol="0" anchor="t"/>
          <a:lstStyle/>
          <a:p>
            <a:pPr algn="l" indent="0" marL="0">
              <a:buNone/>
            </a:pPr>
            <a:r>
              <a:rPr lang="en-US" sz="1900" b="1" dirty="0">
                <a:solidFill>
                  <a:srgbClr val="1C2350"/>
                </a:solidFill>
                <a:latin typeface="Georgia" pitchFamily="34" charset="0"/>
                <a:ea typeface="Georgia" pitchFamily="34" charset="-122"/>
                <a:cs typeface="Georgia" pitchFamily="34" charset="-120"/>
              </a:rPr>
              <a:t>Cam kết, cống hiến</a:t>
            </a:r>
            <a:endParaRPr lang="en-US" sz="1900" dirty="0"/>
          </a:p>
        </p:txBody>
      </p:sp>
      <p:sp>
        <p:nvSpPr>
          <p:cNvPr id="20" name="Text 18"/>
          <p:cNvSpPr/>
          <p:nvPr/>
        </p:nvSpPr>
        <p:spPr>
          <a:xfrm>
            <a:off x="3573704" y="3657600"/>
            <a:ext cx="2220392" cy="1097280"/>
          </a:xfrm>
          <a:prstGeom prst="rect">
            <a:avLst/>
          </a:prstGeom>
          <a:noFill/>
          <a:ln/>
        </p:spPr>
        <p:txBody>
          <a:bodyPr wrap="square" rtlCol="0" anchor="t"/>
          <a:lstStyle/>
          <a:p>
            <a:pPr algn="l" indent="0" marL="0">
              <a:lnSpc>
                <a:spcPts val="1800"/>
              </a:lnSpc>
              <a:buNone/>
            </a:pPr>
            <a:r>
              <a:rPr lang="en-US" sz="1250" dirty="0">
                <a:solidFill>
                  <a:srgbClr val="3A4160"/>
                </a:solidFill>
                <a:latin typeface="Segoe UI" pitchFamily="34" charset="0"/>
                <a:ea typeface="Segoe UI" pitchFamily="34" charset="-122"/>
                <a:cs typeface="Segoe UI" pitchFamily="34" charset="-120"/>
              </a:rPr>
              <a:t>Sẵn sàng cam kết, cống hiến hết mình cho tổ chức.</a:t>
            </a:r>
            <a:endParaRPr lang="en-US" sz="1250" dirty="0"/>
          </a:p>
        </p:txBody>
      </p:sp>
      <p:sp>
        <p:nvSpPr>
          <p:cNvPr id="21" name="Shape 19"/>
          <p:cNvSpPr/>
          <p:nvPr/>
        </p:nvSpPr>
        <p:spPr>
          <a:xfrm>
            <a:off x="6196432" y="1874520"/>
            <a:ext cx="2622728" cy="3794760"/>
          </a:xfrm>
          <a:prstGeom prst="roundRect">
            <a:avLst>
              <a:gd name="adj" fmla="val 2789"/>
            </a:avLst>
          </a:prstGeom>
          <a:solidFill>
            <a:srgbClr val="FFFFFF"/>
          </a:solidFill>
          <a:ln w="12700">
            <a:solidFill>
              <a:srgbClr val="DEDAD0"/>
            </a:solidFill>
            <a:prstDash val="solid"/>
          </a:ln>
        </p:spPr>
      </p:sp>
      <p:sp>
        <p:nvSpPr>
          <p:cNvPr id="22" name="Shape 20"/>
          <p:cNvSpPr/>
          <p:nvPr/>
        </p:nvSpPr>
        <p:spPr>
          <a:xfrm>
            <a:off x="6196432" y="1874520"/>
            <a:ext cx="2622728" cy="64008"/>
          </a:xfrm>
          <a:prstGeom prst="rect">
            <a:avLst/>
          </a:prstGeom>
          <a:solidFill>
            <a:srgbClr val="A8903C"/>
          </a:solidFill>
          <a:ln w="12700">
            <a:solidFill>
              <a:srgbClr val="A8903C"/>
            </a:solidFill>
            <a:prstDash val="solid"/>
          </a:ln>
        </p:spPr>
      </p:sp>
      <p:sp>
        <p:nvSpPr>
          <p:cNvPr id="23" name="Shape 21"/>
          <p:cNvSpPr/>
          <p:nvPr/>
        </p:nvSpPr>
        <p:spPr>
          <a:xfrm>
            <a:off x="6397600" y="2148840"/>
            <a:ext cx="566928" cy="566928"/>
          </a:xfrm>
          <a:prstGeom prst="roundRect">
            <a:avLst>
              <a:gd name="adj" fmla="val 40323"/>
            </a:avLst>
          </a:prstGeom>
          <a:solidFill>
            <a:srgbClr val="ECE5C2"/>
          </a:solidFill>
          <a:ln w="12700">
            <a:solidFill>
              <a:srgbClr val="ECE5C2"/>
            </a:solidFill>
            <a:prstDash val="solid"/>
          </a:ln>
        </p:spPr>
      </p:sp>
      <p:sp>
        <p:nvSpPr>
          <p:cNvPr id="24" name="Text 22"/>
          <p:cNvSpPr/>
          <p:nvPr/>
        </p:nvSpPr>
        <p:spPr>
          <a:xfrm>
            <a:off x="6397600" y="2148840"/>
            <a:ext cx="566928" cy="566928"/>
          </a:xfrm>
          <a:prstGeom prst="rect">
            <a:avLst/>
          </a:prstGeom>
          <a:noFill/>
          <a:ln/>
        </p:spPr>
        <p:txBody>
          <a:bodyPr wrap="square" rtlCol="0" anchor="ctr"/>
          <a:lstStyle/>
          <a:p>
            <a:pPr algn="ctr" indent="0" marL="0">
              <a:buNone/>
            </a:pPr>
            <a:r>
              <a:rPr lang="en-US" sz="2200" b="1" dirty="0">
                <a:solidFill>
                  <a:srgbClr val="6A6538"/>
                </a:solidFill>
                <a:latin typeface="Georgia" pitchFamily="34" charset="0"/>
                <a:ea typeface="Georgia" pitchFamily="34" charset="-122"/>
                <a:cs typeface="Georgia" pitchFamily="34" charset="-120"/>
              </a:rPr>
              <a:t>3</a:t>
            </a:r>
            <a:endParaRPr lang="en-US" sz="2200" dirty="0"/>
          </a:p>
        </p:txBody>
      </p:sp>
      <p:sp>
        <p:nvSpPr>
          <p:cNvPr id="25" name="Text 23"/>
          <p:cNvSpPr/>
          <p:nvPr/>
        </p:nvSpPr>
        <p:spPr>
          <a:xfrm>
            <a:off x="6397600" y="2916936"/>
            <a:ext cx="2220392" cy="685800"/>
          </a:xfrm>
          <a:prstGeom prst="rect">
            <a:avLst/>
          </a:prstGeom>
          <a:noFill/>
          <a:ln/>
        </p:spPr>
        <p:txBody>
          <a:bodyPr wrap="square" rtlCol="0" anchor="t"/>
          <a:lstStyle/>
          <a:p>
            <a:pPr algn="l" indent="0" marL="0">
              <a:buNone/>
            </a:pPr>
            <a:r>
              <a:rPr lang="en-US" sz="1900" b="1" dirty="0">
                <a:solidFill>
                  <a:srgbClr val="1C2350"/>
                </a:solidFill>
                <a:latin typeface="Georgia" pitchFamily="34" charset="0"/>
                <a:ea typeface="Georgia" pitchFamily="34" charset="-122"/>
                <a:cs typeface="Georgia" pitchFamily="34" charset="-120"/>
              </a:rPr>
              <a:t>Cởi mở, học hỏi</a:t>
            </a:r>
            <a:endParaRPr lang="en-US" sz="1900" dirty="0"/>
          </a:p>
        </p:txBody>
      </p:sp>
      <p:sp>
        <p:nvSpPr>
          <p:cNvPr id="26" name="Text 24"/>
          <p:cNvSpPr/>
          <p:nvPr/>
        </p:nvSpPr>
        <p:spPr>
          <a:xfrm>
            <a:off x="6397600" y="3657600"/>
            <a:ext cx="2220392" cy="1097280"/>
          </a:xfrm>
          <a:prstGeom prst="rect">
            <a:avLst/>
          </a:prstGeom>
          <a:noFill/>
          <a:ln/>
        </p:spPr>
        <p:txBody>
          <a:bodyPr wrap="square" rtlCol="0" anchor="t"/>
          <a:lstStyle/>
          <a:p>
            <a:pPr algn="l" indent="0" marL="0">
              <a:lnSpc>
                <a:spcPts val="1800"/>
              </a:lnSpc>
              <a:buNone/>
            </a:pPr>
            <a:r>
              <a:rPr lang="en-US" sz="1250" dirty="0">
                <a:solidFill>
                  <a:srgbClr val="3A4160"/>
                </a:solidFill>
                <a:latin typeface="Segoe UI" pitchFamily="34" charset="0"/>
                <a:ea typeface="Segoe UI" pitchFamily="34" charset="-122"/>
                <a:cs typeface="Segoe UI" pitchFamily="34" charset="-120"/>
              </a:rPr>
              <a:t>Cởi mở, tích cực cho sự thay đổi và không ngừng học hỏi.</a:t>
            </a:r>
            <a:endParaRPr lang="en-US" sz="1250" dirty="0"/>
          </a:p>
        </p:txBody>
      </p:sp>
      <p:sp>
        <p:nvSpPr>
          <p:cNvPr id="27" name="Shape 25"/>
          <p:cNvSpPr/>
          <p:nvPr/>
        </p:nvSpPr>
        <p:spPr>
          <a:xfrm>
            <a:off x="9020327" y="1874520"/>
            <a:ext cx="2622728" cy="3794760"/>
          </a:xfrm>
          <a:prstGeom prst="roundRect">
            <a:avLst>
              <a:gd name="adj" fmla="val 2789"/>
            </a:avLst>
          </a:prstGeom>
          <a:solidFill>
            <a:srgbClr val="FFFFFF"/>
          </a:solidFill>
          <a:ln w="12700">
            <a:solidFill>
              <a:srgbClr val="DEDAD0"/>
            </a:solidFill>
            <a:prstDash val="solid"/>
          </a:ln>
        </p:spPr>
      </p:sp>
      <p:sp>
        <p:nvSpPr>
          <p:cNvPr id="28" name="Shape 26"/>
          <p:cNvSpPr/>
          <p:nvPr/>
        </p:nvSpPr>
        <p:spPr>
          <a:xfrm>
            <a:off x="9020327" y="1874520"/>
            <a:ext cx="2622728" cy="64008"/>
          </a:xfrm>
          <a:prstGeom prst="rect">
            <a:avLst/>
          </a:prstGeom>
          <a:solidFill>
            <a:srgbClr val="A8903C"/>
          </a:solidFill>
          <a:ln w="12700">
            <a:solidFill>
              <a:srgbClr val="A8903C"/>
            </a:solidFill>
            <a:prstDash val="solid"/>
          </a:ln>
        </p:spPr>
      </p:sp>
      <p:sp>
        <p:nvSpPr>
          <p:cNvPr id="29" name="Shape 27"/>
          <p:cNvSpPr/>
          <p:nvPr/>
        </p:nvSpPr>
        <p:spPr>
          <a:xfrm>
            <a:off x="9221495" y="2148840"/>
            <a:ext cx="566928" cy="566928"/>
          </a:xfrm>
          <a:prstGeom prst="roundRect">
            <a:avLst>
              <a:gd name="adj" fmla="val 40323"/>
            </a:avLst>
          </a:prstGeom>
          <a:solidFill>
            <a:srgbClr val="ECE5C2"/>
          </a:solidFill>
          <a:ln w="12700">
            <a:solidFill>
              <a:srgbClr val="ECE5C2"/>
            </a:solidFill>
            <a:prstDash val="solid"/>
          </a:ln>
        </p:spPr>
      </p:sp>
      <p:sp>
        <p:nvSpPr>
          <p:cNvPr id="30" name="Text 28"/>
          <p:cNvSpPr/>
          <p:nvPr/>
        </p:nvSpPr>
        <p:spPr>
          <a:xfrm>
            <a:off x="9221495" y="2148840"/>
            <a:ext cx="566928" cy="566928"/>
          </a:xfrm>
          <a:prstGeom prst="rect">
            <a:avLst/>
          </a:prstGeom>
          <a:noFill/>
          <a:ln/>
        </p:spPr>
        <p:txBody>
          <a:bodyPr wrap="square" rtlCol="0" anchor="ctr"/>
          <a:lstStyle/>
          <a:p>
            <a:pPr algn="ctr" indent="0" marL="0">
              <a:buNone/>
            </a:pPr>
            <a:r>
              <a:rPr lang="en-US" sz="2200" b="1" dirty="0">
                <a:solidFill>
                  <a:srgbClr val="6A6538"/>
                </a:solidFill>
                <a:latin typeface="Georgia" pitchFamily="34" charset="0"/>
                <a:ea typeface="Georgia" pitchFamily="34" charset="-122"/>
                <a:cs typeface="Georgia" pitchFamily="34" charset="-120"/>
              </a:rPr>
              <a:t>4</a:t>
            </a:r>
            <a:endParaRPr lang="en-US" sz="2200" dirty="0"/>
          </a:p>
        </p:txBody>
      </p:sp>
      <p:sp>
        <p:nvSpPr>
          <p:cNvPr id="31" name="Text 29"/>
          <p:cNvSpPr/>
          <p:nvPr/>
        </p:nvSpPr>
        <p:spPr>
          <a:xfrm>
            <a:off x="9221495" y="2916936"/>
            <a:ext cx="2220392" cy="685800"/>
          </a:xfrm>
          <a:prstGeom prst="rect">
            <a:avLst/>
          </a:prstGeom>
          <a:noFill/>
          <a:ln/>
        </p:spPr>
        <p:txBody>
          <a:bodyPr wrap="square" rtlCol="0" anchor="t"/>
          <a:lstStyle/>
          <a:p>
            <a:pPr algn="l" indent="0" marL="0">
              <a:buNone/>
            </a:pPr>
            <a:r>
              <a:rPr lang="en-US" sz="1900" b="1" dirty="0">
                <a:solidFill>
                  <a:srgbClr val="1C2350"/>
                </a:solidFill>
                <a:latin typeface="Georgia" pitchFamily="34" charset="0"/>
                <a:ea typeface="Georgia" pitchFamily="34" charset="-122"/>
                <a:cs typeface="Georgia" pitchFamily="34" charset="-120"/>
              </a:rPr>
              <a:t>Đa dạng</a:t>
            </a:r>
            <a:endParaRPr lang="en-US" sz="1900" dirty="0"/>
          </a:p>
        </p:txBody>
      </p:sp>
      <p:sp>
        <p:nvSpPr>
          <p:cNvPr id="32" name="Text 30"/>
          <p:cNvSpPr/>
          <p:nvPr/>
        </p:nvSpPr>
        <p:spPr>
          <a:xfrm>
            <a:off x="9221495" y="3657600"/>
            <a:ext cx="2220392" cy="1097280"/>
          </a:xfrm>
          <a:prstGeom prst="rect">
            <a:avLst/>
          </a:prstGeom>
          <a:noFill/>
          <a:ln/>
        </p:spPr>
        <p:txBody>
          <a:bodyPr wrap="square" rtlCol="0" anchor="t"/>
          <a:lstStyle/>
          <a:p>
            <a:pPr algn="l" indent="0" marL="0">
              <a:lnSpc>
                <a:spcPts val="1800"/>
              </a:lnSpc>
              <a:buNone/>
            </a:pPr>
            <a:r>
              <a:rPr lang="en-US" sz="1250" dirty="0">
                <a:solidFill>
                  <a:srgbClr val="3A4160"/>
                </a:solidFill>
                <a:latin typeface="Segoe UI" pitchFamily="34" charset="0"/>
                <a:ea typeface="Segoe UI" pitchFamily="34" charset="-122"/>
                <a:cs typeface="Segoe UI" pitchFamily="34" charset="-120"/>
              </a:rPr>
              <a:t>Đa dạng về nguồn gốc và năng lực.</a:t>
            </a:r>
            <a:endParaRPr lang="en-US" sz="1250" dirty="0"/>
          </a:p>
        </p:txBody>
      </p:sp>
      <p:sp>
        <p:nvSpPr>
          <p:cNvPr id="33" name="Shape 31"/>
          <p:cNvSpPr/>
          <p:nvPr/>
        </p:nvSpPr>
        <p:spPr>
          <a:xfrm>
            <a:off x="9221495" y="4754880"/>
            <a:ext cx="914400" cy="365760"/>
          </a:xfrm>
          <a:prstGeom prst="roundRect">
            <a:avLst>
              <a:gd name="adj" fmla="val 125000"/>
            </a:avLst>
          </a:prstGeom>
          <a:solidFill>
            <a:srgbClr val="F6F3EA"/>
          </a:solidFill>
          <a:ln w="9525">
            <a:solidFill>
              <a:srgbClr val="DEDAD0"/>
            </a:solidFill>
            <a:prstDash val="solid"/>
          </a:ln>
        </p:spPr>
      </p:sp>
      <p:sp>
        <p:nvSpPr>
          <p:cNvPr id="34" name="Text 32"/>
          <p:cNvSpPr/>
          <p:nvPr/>
        </p:nvSpPr>
        <p:spPr>
          <a:xfrm>
            <a:off x="9221495" y="4754880"/>
            <a:ext cx="914400" cy="365760"/>
          </a:xfrm>
          <a:prstGeom prst="rect">
            <a:avLst/>
          </a:prstGeom>
          <a:noFill/>
          <a:ln/>
        </p:spPr>
        <p:txBody>
          <a:bodyPr wrap="square" rtlCol="0" anchor="ctr"/>
          <a:lstStyle/>
          <a:p>
            <a:pPr algn="ctr" indent="0" marL="0">
              <a:buNone/>
            </a:pPr>
            <a:r>
              <a:rPr lang="en-US" sz="1100" dirty="0">
                <a:solidFill>
                  <a:srgbClr val="3A4160"/>
                </a:solidFill>
                <a:latin typeface="Segoe UI" pitchFamily="34" charset="0"/>
                <a:ea typeface="Segoe UI" pitchFamily="34" charset="-122"/>
                <a:cs typeface="Segoe UI" pitchFamily="34" charset="-120"/>
              </a:rPr>
              <a:t>Cấp bậc</a:t>
            </a:r>
            <a:endParaRPr lang="en-US" sz="1100" dirty="0"/>
          </a:p>
        </p:txBody>
      </p:sp>
      <p:sp>
        <p:nvSpPr>
          <p:cNvPr id="35" name="Shape 33"/>
          <p:cNvSpPr/>
          <p:nvPr/>
        </p:nvSpPr>
        <p:spPr>
          <a:xfrm>
            <a:off x="10245623" y="4754880"/>
            <a:ext cx="1051560" cy="365760"/>
          </a:xfrm>
          <a:prstGeom prst="roundRect">
            <a:avLst>
              <a:gd name="adj" fmla="val 125000"/>
            </a:avLst>
          </a:prstGeom>
          <a:solidFill>
            <a:srgbClr val="F6F3EA"/>
          </a:solidFill>
          <a:ln w="9525">
            <a:solidFill>
              <a:srgbClr val="DEDAD0"/>
            </a:solidFill>
            <a:prstDash val="solid"/>
          </a:ln>
        </p:spPr>
      </p:sp>
      <p:sp>
        <p:nvSpPr>
          <p:cNvPr id="36" name="Text 34"/>
          <p:cNvSpPr/>
          <p:nvPr/>
        </p:nvSpPr>
        <p:spPr>
          <a:xfrm>
            <a:off x="10245623" y="4754880"/>
            <a:ext cx="1051560" cy="365760"/>
          </a:xfrm>
          <a:prstGeom prst="rect">
            <a:avLst/>
          </a:prstGeom>
          <a:noFill/>
          <a:ln/>
        </p:spPr>
        <p:txBody>
          <a:bodyPr wrap="square" rtlCol="0" anchor="ctr"/>
          <a:lstStyle/>
          <a:p>
            <a:pPr algn="ctr" indent="0" marL="0">
              <a:buNone/>
            </a:pPr>
            <a:r>
              <a:rPr lang="en-US" sz="1100" dirty="0">
                <a:solidFill>
                  <a:srgbClr val="3A4160"/>
                </a:solidFill>
                <a:latin typeface="Segoe UI" pitchFamily="34" charset="0"/>
                <a:ea typeface="Segoe UI" pitchFamily="34" charset="-122"/>
                <a:cs typeface="Segoe UI" pitchFamily="34" charset="-120"/>
              </a:rPr>
              <a:t>Phòng ban</a:t>
            </a:r>
            <a:endParaRPr lang="en-US" sz="1100" dirty="0"/>
          </a:p>
        </p:txBody>
      </p:sp>
      <p:sp>
        <p:nvSpPr>
          <p:cNvPr id="37" name="Shape 35"/>
          <p:cNvSpPr/>
          <p:nvPr/>
        </p:nvSpPr>
        <p:spPr>
          <a:xfrm>
            <a:off x="11406911" y="4754880"/>
            <a:ext cx="960120" cy="365760"/>
          </a:xfrm>
          <a:prstGeom prst="roundRect">
            <a:avLst>
              <a:gd name="adj" fmla="val 125000"/>
            </a:avLst>
          </a:prstGeom>
          <a:solidFill>
            <a:srgbClr val="F6F3EA"/>
          </a:solidFill>
          <a:ln w="9525">
            <a:solidFill>
              <a:srgbClr val="DEDAD0"/>
            </a:solidFill>
            <a:prstDash val="solid"/>
          </a:ln>
        </p:spPr>
      </p:sp>
      <p:sp>
        <p:nvSpPr>
          <p:cNvPr id="38" name="Text 36"/>
          <p:cNvSpPr/>
          <p:nvPr/>
        </p:nvSpPr>
        <p:spPr>
          <a:xfrm>
            <a:off x="11406911" y="4754880"/>
            <a:ext cx="960120" cy="365760"/>
          </a:xfrm>
          <a:prstGeom prst="rect">
            <a:avLst/>
          </a:prstGeom>
          <a:noFill/>
          <a:ln/>
        </p:spPr>
        <p:txBody>
          <a:bodyPr wrap="square" rtlCol="0" anchor="ctr"/>
          <a:lstStyle/>
          <a:p>
            <a:pPr algn="ctr" indent="0" marL="0">
              <a:buNone/>
            </a:pPr>
            <a:r>
              <a:rPr lang="en-US" sz="1100" dirty="0">
                <a:solidFill>
                  <a:srgbClr val="3A4160"/>
                </a:solidFill>
                <a:latin typeface="Segoe UI" pitchFamily="34" charset="0"/>
                <a:ea typeface="Segoe UI" pitchFamily="34" charset="-122"/>
                <a:cs typeface="Segoe UI" pitchFamily="34" charset="-120"/>
              </a:rPr>
              <a:t>Năng lực</a:t>
            </a:r>
            <a:endParaRPr lang="en-US" sz="1100" dirty="0"/>
          </a:p>
        </p:txBody>
      </p:sp>
      <p:sp>
        <p:nvSpPr>
          <p:cNvPr id="39" name="Shape 37"/>
          <p:cNvSpPr/>
          <p:nvPr/>
        </p:nvSpPr>
        <p:spPr>
          <a:xfrm>
            <a:off x="548640" y="6473952"/>
            <a:ext cx="82296" cy="82296"/>
          </a:xfrm>
          <a:prstGeom prst="ellipse">
            <a:avLst/>
          </a:prstGeom>
          <a:solidFill>
            <a:srgbClr val="A8903C"/>
          </a:solidFill>
          <a:ln w="12700">
            <a:solidFill>
              <a:srgbClr val="A8903C"/>
            </a:solidFill>
            <a:prstDash val="solid"/>
          </a:ln>
        </p:spPr>
      </p:sp>
      <p:sp>
        <p:nvSpPr>
          <p:cNvPr id="40" name="Text 38"/>
          <p:cNvSpPr/>
          <p:nvPr/>
        </p:nvSpPr>
        <p:spPr>
          <a:xfrm>
            <a:off x="731520" y="6382512"/>
            <a:ext cx="5943600" cy="274320"/>
          </a:xfrm>
          <a:prstGeom prst="rect">
            <a:avLst/>
          </a:prstGeom>
          <a:noFill/>
          <a:ln/>
        </p:spPr>
        <p:txBody>
          <a:bodyPr wrap="square" rtlCol="0" anchor="ctr"/>
          <a:lstStyle/>
          <a:p>
            <a:pPr algn="l" indent="0" marL="0">
              <a:buNone/>
            </a:pPr>
            <a:r>
              <a:rPr lang="en-US" sz="1050" dirty="0">
                <a:solidFill>
                  <a:srgbClr val="5A6280"/>
                </a:solidFill>
                <a:latin typeface="Segoe UI" pitchFamily="34" charset="0"/>
                <a:ea typeface="Segoe UI" pitchFamily="34" charset="-122"/>
                <a:cs typeface="Segoe UI" pitchFamily="34" charset="-120"/>
              </a:rPr>
              <a:t>Tóm lại — để lựa chọn đội ngũ dẫn đường</a:t>
            </a:r>
            <a:endParaRPr lang="en-US" sz="1050" dirty="0"/>
          </a:p>
        </p:txBody>
      </p:sp>
      <p:sp>
        <p:nvSpPr>
          <p:cNvPr id="41" name="Text 39"/>
          <p:cNvSpPr/>
          <p:nvPr/>
        </p:nvSpPr>
        <p:spPr>
          <a:xfrm>
            <a:off x="6217920" y="6382512"/>
            <a:ext cx="5422392" cy="274320"/>
          </a:xfrm>
          <a:prstGeom prst="rect">
            <a:avLst/>
          </a:prstGeom>
          <a:noFill/>
          <a:ln/>
        </p:spPr>
        <p:txBody>
          <a:bodyPr wrap="square" rtlCol="0" anchor="ctr"/>
          <a:lstStyle/>
          <a:p>
            <a:pPr algn="r" indent="0" marL="0">
              <a:buNone/>
            </a:pPr>
            <a:r>
              <a:rPr lang="en-US" sz="1050" dirty="0">
                <a:solidFill>
                  <a:srgbClr val="5A6280"/>
                </a:solidFill>
                <a:latin typeface="Segoe UI" pitchFamily="34" charset="0"/>
                <a:ea typeface="Segoe UI" pitchFamily="34" charset="-122"/>
                <a:cs typeface="Segoe UI" pitchFamily="34" charset="-120"/>
              </a:rPr>
              <a:t>John Kotter · 8 bước lãnh đạo sự thay đổi</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3EA"/>
        </a:solidFill>
      </p:bgPr>
    </p:bg>
    <p:spTree>
      <p:nvGrpSpPr>
        <p:cNvPr id="1" name=""/>
        <p:cNvGrpSpPr/>
        <p:nvPr/>
      </p:nvGrpSpPr>
      <p:grpSpPr>
        <a:xfrm>
          <a:off x="0" y="0"/>
          <a:ext cx="0" cy="0"/>
          <a:chOff x="0" y="0"/>
          <a:chExt cx="0" cy="0"/>
        </a:xfrm>
      </p:grpSpPr>
      <p:sp>
        <p:nvSpPr>
          <p:cNvPr id="2" name="Shape 0"/>
          <p:cNvSpPr/>
          <p:nvPr/>
        </p:nvSpPr>
        <p:spPr>
          <a:xfrm>
            <a:off x="0" y="0"/>
            <a:ext cx="4063898" cy="54864"/>
          </a:xfrm>
          <a:prstGeom prst="rect">
            <a:avLst/>
          </a:prstGeom>
          <a:solidFill>
            <a:srgbClr val="A8903C"/>
          </a:solidFill>
          <a:ln w="12700">
            <a:solidFill>
              <a:srgbClr val="A8903C"/>
            </a:solidFill>
            <a:prstDash val="solid"/>
          </a:ln>
        </p:spPr>
      </p:sp>
      <p:sp>
        <p:nvSpPr>
          <p:cNvPr id="3" name="Shape 1"/>
          <p:cNvSpPr/>
          <p:nvPr/>
        </p:nvSpPr>
        <p:spPr>
          <a:xfrm>
            <a:off x="4063898" y="0"/>
            <a:ext cx="4063898" cy="54864"/>
          </a:xfrm>
          <a:prstGeom prst="rect">
            <a:avLst/>
          </a:prstGeom>
          <a:solidFill>
            <a:srgbClr val="ECE5C2"/>
          </a:solidFill>
          <a:ln w="12700">
            <a:solidFill>
              <a:srgbClr val="ECE5C2"/>
            </a:solidFill>
            <a:prstDash val="solid"/>
          </a:ln>
        </p:spPr>
      </p:sp>
      <p:sp>
        <p:nvSpPr>
          <p:cNvPr id="4" name="Shape 2"/>
          <p:cNvSpPr/>
          <p:nvPr/>
        </p:nvSpPr>
        <p:spPr>
          <a:xfrm>
            <a:off x="8127797" y="0"/>
            <a:ext cx="4063898" cy="54864"/>
          </a:xfrm>
          <a:prstGeom prst="rect">
            <a:avLst/>
          </a:prstGeom>
          <a:solidFill>
            <a:srgbClr val="1C2350"/>
          </a:solidFill>
          <a:ln w="12700">
            <a:solidFill>
              <a:srgbClr val="1C2350"/>
            </a:solidFill>
            <a:prstDash val="solid"/>
          </a:ln>
        </p:spPr>
      </p:sp>
      <p:sp>
        <p:nvSpPr>
          <p:cNvPr id="5" name="Text 3"/>
          <p:cNvSpPr/>
          <p:nvPr/>
        </p:nvSpPr>
        <p:spPr>
          <a:xfrm>
            <a:off x="548640" y="292608"/>
            <a:ext cx="8229600" cy="274320"/>
          </a:xfrm>
          <a:prstGeom prst="rect">
            <a:avLst/>
          </a:prstGeom>
          <a:noFill/>
          <a:ln/>
        </p:spPr>
        <p:txBody>
          <a:bodyPr wrap="square" rtlCol="0" anchor="ctr"/>
          <a:lstStyle/>
          <a:p>
            <a:pPr algn="l" indent="0" marL="0">
              <a:buNone/>
            </a:pPr>
            <a:r>
              <a:rPr lang="en-US" sz="1100" b="1" spc="200" kern="0" dirty="0">
                <a:solidFill>
                  <a:srgbClr val="6A6538"/>
                </a:solidFill>
                <a:latin typeface="Segoe UI" pitchFamily="34" charset="0"/>
                <a:ea typeface="Segoe UI" pitchFamily="34" charset="-122"/>
                <a:cs typeface="Segoe UI" pitchFamily="34" charset="-120"/>
              </a:rPr>
              <a:t>BƯỚC 2 / 8 · KẾT THÚC</a:t>
            </a:r>
            <a:endParaRPr lang="en-US" sz="1100" dirty="0"/>
          </a:p>
        </p:txBody>
      </p:sp>
      <p:sp>
        <p:nvSpPr>
          <p:cNvPr id="6" name="Text 4"/>
          <p:cNvSpPr/>
          <p:nvPr/>
        </p:nvSpPr>
        <p:spPr>
          <a:xfrm>
            <a:off x="10607040" y="292608"/>
            <a:ext cx="1033272" cy="274320"/>
          </a:xfrm>
          <a:prstGeom prst="rect">
            <a:avLst/>
          </a:prstGeom>
          <a:noFill/>
          <a:ln/>
        </p:spPr>
        <p:txBody>
          <a:bodyPr wrap="square" rtlCol="0" anchor="ctr"/>
          <a:lstStyle/>
          <a:p>
            <a:pPr algn="r" indent="0" marL="0">
              <a:buNone/>
            </a:pPr>
            <a:r>
              <a:rPr lang="en-US" sz="1100" b="1" spc="100" kern="0" dirty="0">
                <a:solidFill>
                  <a:srgbClr val="5A6280"/>
                </a:solidFill>
                <a:latin typeface="Segoe UI" pitchFamily="34" charset="0"/>
                <a:ea typeface="Segoe UI" pitchFamily="34" charset="-122"/>
                <a:cs typeface="Segoe UI" pitchFamily="34" charset="-120"/>
              </a:rPr>
              <a:t>07 — 07</a:t>
            </a:r>
            <a:endParaRPr lang="en-US" sz="1100" dirty="0"/>
          </a:p>
        </p:txBody>
      </p:sp>
      <p:sp>
        <p:nvSpPr>
          <p:cNvPr id="7" name="Text 5"/>
          <p:cNvSpPr/>
          <p:nvPr/>
        </p:nvSpPr>
        <p:spPr>
          <a:xfrm>
            <a:off x="548640" y="1600200"/>
            <a:ext cx="11094415" cy="1371600"/>
          </a:xfrm>
          <a:prstGeom prst="rect">
            <a:avLst/>
          </a:prstGeom>
          <a:noFill/>
          <a:ln/>
        </p:spPr>
        <p:txBody>
          <a:bodyPr wrap="square" rtlCol="0" anchor="ctr"/>
          <a:lstStyle/>
          <a:p>
            <a:pPr algn="ctr" indent="0" marL="0">
              <a:buNone/>
            </a:pPr>
            <a:r>
              <a:rPr lang="en-US" sz="6800" b="1" dirty="0">
                <a:solidFill>
                  <a:srgbClr val="1C2350"/>
                </a:solidFill>
                <a:latin typeface="Georgia" pitchFamily="34" charset="0"/>
                <a:ea typeface="Georgia" pitchFamily="34" charset="-122"/>
                <a:cs typeface="Georgia" pitchFamily="34" charset="-120"/>
              </a:rPr>
              <a:t>Cảm ơn</a:t>
            </a:r>
            <a:endParaRPr lang="en-US" sz="6800" dirty="0"/>
          </a:p>
        </p:txBody>
      </p:sp>
      <p:sp>
        <p:nvSpPr>
          <p:cNvPr id="8" name="Text 6"/>
          <p:cNvSpPr/>
          <p:nvPr/>
        </p:nvSpPr>
        <p:spPr>
          <a:xfrm>
            <a:off x="548640" y="3108960"/>
            <a:ext cx="11094415" cy="548640"/>
          </a:xfrm>
          <a:prstGeom prst="rect">
            <a:avLst/>
          </a:prstGeom>
          <a:noFill/>
          <a:ln/>
        </p:spPr>
        <p:txBody>
          <a:bodyPr wrap="square" rtlCol="0" anchor="ctr"/>
          <a:lstStyle/>
          <a:p>
            <a:pPr algn="ctr" indent="0" marL="0">
              <a:buNone/>
            </a:pPr>
            <a:r>
              <a:rPr lang="en-US" sz="2000" b="1" dirty="0">
                <a:solidFill>
                  <a:srgbClr val="6A6538"/>
                </a:solidFill>
                <a:latin typeface="Georgia" pitchFamily="34" charset="0"/>
                <a:ea typeface="Georgia" pitchFamily="34" charset="-122"/>
                <a:cs typeface="Georgia" pitchFamily="34" charset="-120"/>
              </a:rPr>
              <a:t>Xây dựng đội dẫn đường</a:t>
            </a:r>
            <a:pPr algn="ctr" indent="0" marL="0">
              <a:buNone/>
            </a:pPr>
            <a:r>
              <a:rPr lang="en-US" sz="2000" dirty="0">
                <a:solidFill>
                  <a:srgbClr val="3A4160"/>
                </a:solidFill>
                <a:latin typeface="Georgia" pitchFamily="34" charset="0"/>
                <a:ea typeface="Georgia" pitchFamily="34" charset="-122"/>
                <a:cs typeface="Georgia" pitchFamily="34" charset="-120"/>
              </a:rPr>
              <a:t> — Bước 2 trong 8 bước lãnh đạo sự thay đổi</a:t>
            </a:r>
            <a:endParaRPr lang="en-US" sz="2000" dirty="0"/>
          </a:p>
        </p:txBody>
      </p:sp>
      <p:sp>
        <p:nvSpPr>
          <p:cNvPr id="9" name="Shape 7"/>
          <p:cNvSpPr/>
          <p:nvPr/>
        </p:nvSpPr>
        <p:spPr>
          <a:xfrm>
            <a:off x="4636008" y="3977640"/>
            <a:ext cx="2926080" cy="27432"/>
          </a:xfrm>
          <a:prstGeom prst="rect">
            <a:avLst/>
          </a:prstGeom>
          <a:solidFill>
            <a:srgbClr val="A8903C"/>
          </a:solidFill>
          <a:ln w="12700">
            <a:solidFill>
              <a:srgbClr val="A8903C"/>
            </a:solidFill>
            <a:prstDash val="solid"/>
          </a:ln>
        </p:spPr>
      </p:sp>
      <p:sp>
        <p:nvSpPr>
          <p:cNvPr id="10" name="Text 8"/>
          <p:cNvSpPr/>
          <p:nvPr/>
        </p:nvSpPr>
        <p:spPr>
          <a:xfrm>
            <a:off x="548640" y="4343400"/>
            <a:ext cx="11094415" cy="365760"/>
          </a:xfrm>
          <a:prstGeom prst="rect">
            <a:avLst/>
          </a:prstGeom>
          <a:noFill/>
          <a:ln/>
        </p:spPr>
        <p:txBody>
          <a:bodyPr wrap="square" rtlCol="0" anchor="ctr"/>
          <a:lstStyle/>
          <a:p>
            <a:pPr algn="ctr" indent="0" marL="0">
              <a:buNone/>
            </a:pPr>
            <a:r>
              <a:rPr lang="en-US" sz="1300" dirty="0">
                <a:solidFill>
                  <a:srgbClr val="5A6280"/>
                </a:solidFill>
                <a:latin typeface="Segoe UI" pitchFamily="34" charset="0"/>
                <a:ea typeface="Segoe UI" pitchFamily="34" charset="-122"/>
                <a:cs typeface="Segoe UI" pitchFamily="34" charset="-120"/>
              </a:rPr>
              <a:t>Bản PPTX có thể chỉnh sửa và bản PDF được đính kèm cùng tài liệu.</a:t>
            </a:r>
            <a:endParaRPr lang="en-US" sz="1300" dirty="0"/>
          </a:p>
        </p:txBody>
      </p:sp>
      <p:sp>
        <p:nvSpPr>
          <p:cNvPr id="11" name="Shape 9"/>
          <p:cNvSpPr/>
          <p:nvPr/>
        </p:nvSpPr>
        <p:spPr>
          <a:xfrm>
            <a:off x="548640" y="6473952"/>
            <a:ext cx="82296" cy="82296"/>
          </a:xfrm>
          <a:prstGeom prst="ellipse">
            <a:avLst/>
          </a:prstGeom>
          <a:solidFill>
            <a:srgbClr val="A8903C"/>
          </a:solidFill>
          <a:ln w="12700">
            <a:solidFill>
              <a:srgbClr val="A8903C"/>
            </a:solidFill>
            <a:prstDash val="solid"/>
          </a:ln>
        </p:spPr>
      </p:sp>
      <p:sp>
        <p:nvSpPr>
          <p:cNvPr id="12" name="Text 10"/>
          <p:cNvSpPr/>
          <p:nvPr/>
        </p:nvSpPr>
        <p:spPr>
          <a:xfrm>
            <a:off x="731520" y="6382512"/>
            <a:ext cx="5943600" cy="274320"/>
          </a:xfrm>
          <a:prstGeom prst="rect">
            <a:avLst/>
          </a:prstGeom>
          <a:noFill/>
          <a:ln/>
        </p:spPr>
        <p:txBody>
          <a:bodyPr wrap="square" rtlCol="0" anchor="ctr"/>
          <a:lstStyle/>
          <a:p>
            <a:pPr algn="l" indent="0" marL="0">
              <a:buNone/>
            </a:pPr>
            <a:r>
              <a:rPr lang="en-US" sz="1050" dirty="0">
                <a:solidFill>
                  <a:srgbClr val="5A6280"/>
                </a:solidFill>
                <a:latin typeface="Segoe UI" pitchFamily="34" charset="0"/>
                <a:ea typeface="Segoe UI" pitchFamily="34" charset="-122"/>
                <a:cs typeface="Segoe UI" pitchFamily="34" charset="-120"/>
              </a:rPr>
              <a:t>Xây dựng đội dẫn đường</a:t>
            </a:r>
            <a:endParaRPr lang="en-US" sz="1050" dirty="0"/>
          </a:p>
        </p:txBody>
      </p:sp>
      <p:sp>
        <p:nvSpPr>
          <p:cNvPr id="13" name="Text 11"/>
          <p:cNvSpPr/>
          <p:nvPr/>
        </p:nvSpPr>
        <p:spPr>
          <a:xfrm>
            <a:off x="6217920" y="6382512"/>
            <a:ext cx="5422392" cy="274320"/>
          </a:xfrm>
          <a:prstGeom prst="rect">
            <a:avLst/>
          </a:prstGeom>
          <a:noFill/>
          <a:ln/>
        </p:spPr>
        <p:txBody>
          <a:bodyPr wrap="square" rtlCol="0" anchor="ctr"/>
          <a:lstStyle/>
          <a:p>
            <a:pPr algn="r" indent="0" marL="0">
              <a:buNone/>
            </a:pPr>
            <a:r>
              <a:rPr lang="en-US" sz="1050" dirty="0">
                <a:solidFill>
                  <a:srgbClr val="5A6280"/>
                </a:solidFill>
                <a:latin typeface="Segoe UI" pitchFamily="34" charset="0"/>
                <a:ea typeface="Segoe UI" pitchFamily="34" charset="-122"/>
                <a:cs typeface="Segoe UI" pitchFamily="34" charset="-120"/>
              </a:rPr>
              <a:t>John Kotter · 8 bước lãnh đạo sự thay đổi</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Xây dựng đội dẫn đường</dc:title>
  <dc:subject>Lựa chọn đội ngũ dẫn đường — Bước 2</dc:subject>
  <dc:creator>John Kotter — 8 bước lãnh đạo sự thay đổi</dc:creator>
  <cp:lastModifiedBy>John Kotter — 8 bước lãnh đạo sự thay đổi</cp:lastModifiedBy>
  <cp:revision>1</cp:revision>
  <dcterms:created xsi:type="dcterms:W3CDTF">2026-08-28T04:22:29Z</dcterms:created>
  <dcterms:modified xsi:type="dcterms:W3CDTF">2026-08-28T04:22:29Z</dcterms:modified>
</cp:coreProperties>
</file>